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image28.jpg" ContentType="image/jpg"/>
  <Override PartName="/ppt/media/image45.jpg" ContentType="image/jpg"/>
  <Override PartName="/ppt/media/image52.jpg" ContentType="image/jpg"/>
  <Override PartName="/docProps/core.xml" ContentType="application/vnd.openxmlformats-package.core-properties+xml"/>
  <Override PartName="/docProps/app.xml" ContentType="application/vnd.openxmlformats-officedocument.extended-properties+xml"/>
  <Override PartName="/ppt/ink/ink1.xml" ContentType="application/inkml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59" r:id="rId1"/>
  </p:sldMasterIdLst>
  <p:notesMasterIdLst>
    <p:notesMasterId r:id="rId17"/>
  </p:notesMasterIdLst>
  <p:sldIdLst>
    <p:sldId id="273" r:id="rId2"/>
    <p:sldId id="282" r:id="rId3"/>
    <p:sldId id="285" r:id="rId4"/>
    <p:sldId id="281" r:id="rId5"/>
    <p:sldId id="258" r:id="rId6"/>
    <p:sldId id="259" r:id="rId7"/>
    <p:sldId id="260" r:id="rId8"/>
    <p:sldId id="269" r:id="rId9"/>
    <p:sldId id="270" r:id="rId10"/>
    <p:sldId id="267" r:id="rId11"/>
    <p:sldId id="268" r:id="rId12"/>
    <p:sldId id="276" r:id="rId13"/>
    <p:sldId id="263" r:id="rId14"/>
    <p:sldId id="262" r:id="rId15"/>
    <p:sldId id="271" r:id="rId16"/>
  </p:sldIdLst>
  <p:sldSz cx="6858000" cy="5143500"/>
  <p:notesSz cx="6889750" cy="10018713"/>
  <p:embeddedFontLst>
    <p:embeddedFont>
      <p:font typeface="Tahoma" panose="020B0604030504040204" pitchFamily="34" charset="0"/>
      <p:regular r:id="rId18"/>
      <p:bold r:id="rId19"/>
    </p:embeddedFont>
    <p:embeddedFont>
      <p:font typeface="Trebuchet MS" panose="020B0603020202020204" pitchFamily="34" charset="0"/>
      <p:regular r:id="rId20"/>
      <p:bold r:id="rId21"/>
      <p:italic r:id="rId22"/>
      <p:boldItalic r:id="rId23"/>
    </p:embeddedFont>
    <p:embeddedFont>
      <p:font typeface="Lucida Sans" panose="020B0602030504020204" pitchFamily="34" charset="0"/>
      <p:regular r:id="rId24"/>
      <p:bold r:id="rId25"/>
      <p:italic r:id="rId26"/>
      <p:boldItalic r:id="rId27"/>
    </p:embeddedFont>
    <p:embeddedFont>
      <p:font typeface="Montserrat Light" panose="020B0604020202020204" charset="0"/>
      <p:regular r:id="rId28"/>
      <p:bold r:id="rId29"/>
      <p:italic r:id="rId30"/>
      <p:boldItalic r:id="rId31"/>
    </p:embeddedFont>
    <p:embeddedFont>
      <p:font typeface="Montserrat ExtraBold" panose="020B0604020202020204" charset="0"/>
      <p:bold r:id="rId32"/>
      <p:italic r:id="rId33"/>
      <p:boldItalic r:id="rId3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8CB45"/>
    <a:srgbClr val="DDE8EB"/>
    <a:srgbClr val="8BC53D"/>
    <a:srgbClr val="AEC4AF"/>
    <a:srgbClr val="ECADAE"/>
    <a:srgbClr val="C95F2C"/>
    <a:srgbClr val="B19A5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8A243AC6-E6AA-472F-B608-43287C50BADC}">
  <a:tblStyle styleId="{8A243AC6-E6AA-472F-B608-43287C50BADC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800" autoAdjust="0"/>
    <p:restoredTop sz="93741" autoAdjust="0"/>
  </p:normalViewPr>
  <p:slideViewPr>
    <p:cSldViewPr snapToGrid="0" snapToObjects="1">
      <p:cViewPr varScale="1">
        <p:scale>
          <a:sx n="119" d="100"/>
          <a:sy n="119" d="100"/>
        </p:scale>
        <p:origin x="1554" y="9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25" d="100"/>
        <a:sy n="125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17" d="100"/>
          <a:sy n="117" d="100"/>
        </p:scale>
        <p:origin x="5112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21" Type="http://schemas.openxmlformats.org/officeDocument/2006/relationships/font" Target="fonts/font4.fntdata"/><Relationship Id="rId34" Type="http://schemas.openxmlformats.org/officeDocument/2006/relationships/font" Target="fonts/font1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33" Type="http://schemas.openxmlformats.org/officeDocument/2006/relationships/font" Target="fonts/font16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32" Type="http://schemas.openxmlformats.org/officeDocument/2006/relationships/font" Target="fonts/font15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31" Type="http://schemas.openxmlformats.org/officeDocument/2006/relationships/font" Target="fonts/font1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font" Target="fonts/font13.fntdata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7-07T10:01:43.481"/>
    </inkml:context>
    <inkml:brush xml:id="br0">
      <inkml:brushProperty name="width" value="0.1" units="cm"/>
      <inkml:brushProperty name="height" value="0.6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0 1,'0'0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939800" y="750888"/>
            <a:ext cx="5010150" cy="37576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8975" y="4758889"/>
            <a:ext cx="5511800" cy="45084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205" tIns="94205" rIns="94205" bIns="9420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39800" y="750888"/>
            <a:ext cx="5010150" cy="37576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9447917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blank">
  <p:cSld name="BLANK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1"/>
          <p:cNvSpPr txBox="1">
            <a:spLocks noGrp="1"/>
          </p:cNvSpPr>
          <p:nvPr>
            <p:ph type="sldNum" idx="12"/>
          </p:nvPr>
        </p:nvSpPr>
        <p:spPr>
          <a:xfrm>
            <a:off x="6360440" y="4749851"/>
            <a:ext cx="411525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pic>
        <p:nvPicPr>
          <p:cNvPr id="54" name="Google Shape;54;p1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AF1957-E8E3-9E7B-662C-8DB3DFA871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0E6ABD-6788-DEB6-6716-57B0FFDF89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BBE395-F918-9E42-40EC-1EEE2A00C5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9/8/2025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A764BC-0EBB-5085-A932-8F07AE509A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21E70C-5A71-45D8-2C5A-DBE7AC4197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5900864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878CF4-3D3C-64EA-E9F3-152683EE57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8174B5C-A9A7-A813-7558-8E9A3790A0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9/8/2025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810F67E-46DF-4657-181D-A729769029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CEAB9D-B7DB-3ADE-D89B-70DF9CEDE4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7624837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524250" y="911700"/>
            <a:ext cx="1515600" cy="3327600"/>
          </a:xfrm>
          <a:prstGeom prst="rect">
            <a:avLst/>
          </a:prstGeom>
          <a:noFill/>
          <a:ln>
            <a:noFill/>
          </a:ln>
          <a:effectLst>
            <a:outerShdw blurRad="42863" dist="9525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0" tIns="0" rIns="0" bIns="0" anchor="ctr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Montserrat ExtraBold"/>
              <a:buNone/>
              <a:defRPr sz="26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Montserrat ExtraBold"/>
              <a:buNone/>
              <a:defRPr sz="26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Montserrat ExtraBold"/>
              <a:buNone/>
              <a:defRPr sz="26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Montserrat ExtraBold"/>
              <a:buNone/>
              <a:defRPr sz="26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Montserrat ExtraBold"/>
              <a:buNone/>
              <a:defRPr sz="26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Montserrat ExtraBold"/>
              <a:buNone/>
              <a:defRPr sz="26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Montserrat ExtraBold"/>
              <a:buNone/>
              <a:defRPr sz="26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Montserrat ExtraBold"/>
              <a:buNone/>
              <a:defRPr sz="26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Montserrat ExtraBold"/>
              <a:buNone/>
              <a:defRPr sz="26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2883244" y="805326"/>
            <a:ext cx="3631950" cy="354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marL="457200" lvl="0" indent="-3683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B7B7B7"/>
              </a:buClr>
              <a:buSzPts val="2200"/>
              <a:buFont typeface="Montserrat Light"/>
              <a:buChar char="◦"/>
              <a:defRPr sz="2200">
                <a:solidFill>
                  <a:srgbClr val="666666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marL="914400" lvl="1" indent="-36830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B7B7B7"/>
              </a:buClr>
              <a:buSzPts val="2200"/>
              <a:buFont typeface="Montserrat Light"/>
              <a:buChar char="◦"/>
              <a:defRPr sz="2200">
                <a:solidFill>
                  <a:srgbClr val="666666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marL="1371600" lvl="2" indent="-36830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B7B7B7"/>
              </a:buClr>
              <a:buSzPts val="2200"/>
              <a:buFont typeface="Montserrat Light"/>
              <a:buChar char="◦"/>
              <a:defRPr sz="2200">
                <a:solidFill>
                  <a:srgbClr val="666666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marL="1828800" lvl="3" indent="-36830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B7B7B7"/>
              </a:buClr>
              <a:buSzPts val="2200"/>
              <a:buFont typeface="Montserrat Light"/>
              <a:buChar char="◦"/>
              <a:defRPr sz="2200">
                <a:solidFill>
                  <a:srgbClr val="666666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marL="2286000" lvl="4" indent="-36830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B7B7B7"/>
              </a:buClr>
              <a:buSzPts val="2200"/>
              <a:buFont typeface="Montserrat Light"/>
              <a:buChar char="◦"/>
              <a:defRPr sz="2200">
                <a:solidFill>
                  <a:srgbClr val="666666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marL="2743200" lvl="5" indent="-36830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B7B7B7"/>
              </a:buClr>
              <a:buSzPts val="2200"/>
              <a:buFont typeface="Montserrat Light"/>
              <a:buChar char="◦"/>
              <a:defRPr sz="2200">
                <a:solidFill>
                  <a:srgbClr val="666666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6pPr>
            <a:lvl7pPr marL="3200400" lvl="6" indent="-36830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B7B7B7"/>
              </a:buClr>
              <a:buSzPts val="2200"/>
              <a:buFont typeface="Montserrat Light"/>
              <a:buChar char="◦"/>
              <a:defRPr sz="2200">
                <a:solidFill>
                  <a:srgbClr val="666666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7pPr>
            <a:lvl8pPr marL="3657600" lvl="7" indent="-36830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B7B7B7"/>
              </a:buClr>
              <a:buSzPts val="2200"/>
              <a:buFont typeface="Montserrat Light"/>
              <a:buChar char="◦"/>
              <a:defRPr sz="2200">
                <a:solidFill>
                  <a:srgbClr val="666666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8pPr>
            <a:lvl9pPr marL="4114800" lvl="8" indent="-368300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rgbClr val="B7B7B7"/>
              </a:buClr>
              <a:buSzPts val="2200"/>
              <a:buFont typeface="Montserrat Light"/>
              <a:buChar char="◦"/>
              <a:defRPr sz="2200">
                <a:solidFill>
                  <a:srgbClr val="666666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6360440" y="4749851"/>
            <a:ext cx="411525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buNone/>
              <a:defRPr sz="1200">
                <a:solidFill>
                  <a:srgbClr val="B7B7B7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lvl="1" algn="r">
              <a:buNone/>
              <a:defRPr sz="1200">
                <a:solidFill>
                  <a:srgbClr val="B7B7B7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lvl="2" algn="r">
              <a:buNone/>
              <a:defRPr sz="1200">
                <a:solidFill>
                  <a:srgbClr val="B7B7B7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lvl="3" algn="r">
              <a:buNone/>
              <a:defRPr sz="1200">
                <a:solidFill>
                  <a:srgbClr val="B7B7B7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lvl="4" algn="r">
              <a:buNone/>
              <a:defRPr sz="1200">
                <a:solidFill>
                  <a:srgbClr val="B7B7B7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lvl="5" algn="r">
              <a:buNone/>
              <a:defRPr sz="1200">
                <a:solidFill>
                  <a:srgbClr val="B7B7B7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6pPr>
            <a:lvl7pPr lvl="6" algn="r">
              <a:buNone/>
              <a:defRPr sz="1200">
                <a:solidFill>
                  <a:srgbClr val="B7B7B7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7pPr>
            <a:lvl8pPr lvl="7" algn="r">
              <a:buNone/>
              <a:defRPr sz="1200">
                <a:solidFill>
                  <a:srgbClr val="B7B7B7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8pPr>
            <a:lvl9pPr lvl="8" algn="r">
              <a:buNone/>
              <a:defRPr sz="1200">
                <a:solidFill>
                  <a:srgbClr val="B7B7B7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7" r:id="rId1"/>
    <p:sldLayoutId id="2147483660" r:id="rId2"/>
    <p:sldLayoutId id="2147483661" r:id="rId3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g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5.png"/><Relationship Id="rId7" Type="http://schemas.openxmlformats.org/officeDocument/2006/relationships/customXml" Target="../ink/ink1.xm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11" Type="http://schemas.microsoft.com/office/2007/relationships/hdphoto" Target="../media/hdphoto7.wdp"/><Relationship Id="rId5" Type="http://schemas.openxmlformats.org/officeDocument/2006/relationships/image" Target="../media/image37.png"/><Relationship Id="rId10" Type="http://schemas.openxmlformats.org/officeDocument/2006/relationships/image" Target="../media/image40.png"/><Relationship Id="rId4" Type="http://schemas.openxmlformats.org/officeDocument/2006/relationships/image" Target="../media/image36.png"/><Relationship Id="rId9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18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microsoft.com/office/2007/relationships/hdphoto" Target="../media/hdphoto3.wdp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11" Type="http://schemas.microsoft.com/office/2007/relationships/hdphoto" Target="../media/hdphoto5.wdp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441488" y="238992"/>
            <a:ext cx="6047873" cy="771131"/>
          </a:xfrm>
          <a:prstGeom prst="rect">
            <a:avLst/>
          </a:prstGeom>
        </p:spPr>
        <p:txBody>
          <a:bodyPr spcFirstLastPara="1" vert="horz" wrap="square" lIns="0" tIns="8404" rIns="0" bIns="0" rtlCol="0" anchor="ctr" anchorCtr="0">
            <a:spAutoFit/>
          </a:bodyPr>
          <a:lstStyle/>
          <a:p>
            <a:pPr marL="14709" marR="3363" indent="-6724" algn="ctr">
              <a:lnSpc>
                <a:spcPct val="116399"/>
              </a:lnSpc>
              <a:spcBef>
                <a:spcPts val="67"/>
              </a:spcBef>
            </a:pPr>
            <a:r>
              <a:rPr lang="en-IN" sz="1400" spc="179" dirty="0">
                <a:solidFill>
                  <a:schemeClr val="tx1"/>
                </a:solidFill>
                <a:latin typeface="Lucida Sans" panose="020B0602030504020204" pitchFamily="34" charset="0"/>
                <a:cs typeface="Times New Roman" panose="02020603050405020304" pitchFamily="18" charset="0"/>
              </a:rPr>
              <a:t>RESOLUTION OF AVASCULAR NECROSIS </a:t>
            </a:r>
            <a:br>
              <a:rPr lang="en-IN" sz="1400" spc="179" dirty="0">
                <a:solidFill>
                  <a:schemeClr val="tx1"/>
                </a:solidFill>
                <a:latin typeface="Lucida Sans" panose="020B0602030504020204" pitchFamily="34" charset="0"/>
                <a:cs typeface="Times New Roman" panose="02020603050405020304" pitchFamily="18" charset="0"/>
              </a:rPr>
            </a:br>
            <a:r>
              <a:rPr lang="en-IN" sz="1400" spc="179" dirty="0" smtClean="0">
                <a:solidFill>
                  <a:schemeClr val="tx1"/>
                </a:solidFill>
                <a:latin typeface="Lucida Sans" panose="020B0602030504020204" pitchFamily="34" charset="0"/>
                <a:cs typeface="Times New Roman" panose="02020603050405020304" pitchFamily="18" charset="0"/>
              </a:rPr>
              <a:t>OF THE HIP WITH </a:t>
            </a:r>
            <a:r>
              <a:rPr lang="en-IN" sz="1400" spc="179" dirty="0">
                <a:solidFill>
                  <a:schemeClr val="tx1"/>
                </a:solidFill>
                <a:latin typeface="Lucida Sans" panose="020B0602030504020204" pitchFamily="34" charset="0"/>
                <a:cs typeface="Times New Roman" panose="02020603050405020304" pitchFamily="18" charset="0"/>
              </a:rPr>
              <a:t>INNOVATIVE MEDICAL TREATMENT </a:t>
            </a:r>
            <a:br>
              <a:rPr lang="en-IN" sz="1400" spc="179" dirty="0">
                <a:solidFill>
                  <a:schemeClr val="tx1"/>
                </a:solidFill>
                <a:latin typeface="Lucida Sans" panose="020B0602030504020204" pitchFamily="34" charset="0"/>
                <a:cs typeface="Times New Roman" panose="02020603050405020304" pitchFamily="18" charset="0"/>
              </a:rPr>
            </a:br>
            <a:r>
              <a:rPr lang="en-IN" sz="1400" spc="179" dirty="0">
                <a:solidFill>
                  <a:schemeClr val="tx1"/>
                </a:solidFill>
                <a:latin typeface="Lucida Sans" panose="020B0602030504020204" pitchFamily="34" charset="0"/>
                <a:cs typeface="Times New Roman" panose="02020603050405020304" pitchFamily="18" charset="0"/>
              </a:rPr>
              <a:t>AVOID</a:t>
            </a:r>
            <a:r>
              <a:rPr lang="en-IN" sz="1400" spc="113" dirty="0">
                <a:solidFill>
                  <a:schemeClr val="tx1"/>
                </a:solidFill>
                <a:latin typeface="Lucida Sans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sz="1400" spc="172" dirty="0">
                <a:solidFill>
                  <a:schemeClr val="tx1"/>
                </a:solidFill>
                <a:latin typeface="Lucida Sans" panose="020B0602030504020204" pitchFamily="34" charset="0"/>
                <a:cs typeface="Times New Roman" panose="02020603050405020304" pitchFamily="18" charset="0"/>
              </a:rPr>
              <a:t>HIP</a:t>
            </a:r>
            <a:r>
              <a:rPr sz="1400" spc="113" dirty="0">
                <a:solidFill>
                  <a:schemeClr val="tx1"/>
                </a:solidFill>
                <a:latin typeface="Lucida Sans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sz="1400" spc="143" dirty="0">
                <a:solidFill>
                  <a:schemeClr val="tx1"/>
                </a:solidFill>
                <a:latin typeface="Lucida Sans" panose="020B0602030504020204" pitchFamily="34" charset="0"/>
                <a:cs typeface="Times New Roman" panose="02020603050405020304" pitchFamily="18" charset="0"/>
              </a:rPr>
              <a:t>REPLACEMENT</a:t>
            </a:r>
            <a:r>
              <a:rPr lang="en-IN" sz="1400" spc="143" dirty="0">
                <a:solidFill>
                  <a:schemeClr val="tx1"/>
                </a:solidFill>
                <a:latin typeface="Lucida Sans" panose="020B0602030504020204" pitchFamily="34" charset="0"/>
                <a:cs typeface="Times New Roman" panose="02020603050405020304" pitchFamily="18" charset="0"/>
              </a:rPr>
              <a:t>, DECOMPRESSION, </a:t>
            </a:r>
            <a:r>
              <a:rPr lang="en-IN" sz="1400" spc="143" dirty="0" smtClean="0">
                <a:solidFill>
                  <a:schemeClr val="tx1"/>
                </a:solidFill>
                <a:latin typeface="Lucida Sans" panose="020B0602030504020204" pitchFamily="34" charset="0"/>
                <a:cs typeface="Times New Roman" panose="02020603050405020304" pitchFamily="18" charset="0"/>
              </a:rPr>
              <a:t>DRILLING</a:t>
            </a:r>
            <a:endParaRPr sz="1400" dirty="0">
              <a:solidFill>
                <a:schemeClr val="tx1"/>
              </a:solidFill>
              <a:latin typeface="Lucida Sans" panose="020B0602030504020204" pitchFamily="34" charset="0"/>
              <a:cs typeface="Arial MT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208547" y="3655941"/>
            <a:ext cx="5045243" cy="1442101"/>
          </a:xfrm>
          <a:prstGeom prst="rect">
            <a:avLst/>
          </a:prstGeom>
        </p:spPr>
        <p:txBody>
          <a:bodyPr vert="horz" wrap="square" lIns="0" tIns="86145" rIns="0" bIns="0" rtlCol="0">
            <a:spAutoFit/>
          </a:bodyPr>
          <a:lstStyle/>
          <a:p>
            <a:pPr marL="8405">
              <a:spcBef>
                <a:spcPts val="679"/>
              </a:spcBef>
            </a:pPr>
            <a:r>
              <a:rPr lang="en-US" sz="1600" b="1" spc="93" dirty="0">
                <a:solidFill>
                  <a:schemeClr val="bg1"/>
                </a:solidFill>
                <a:latin typeface="Arial MT"/>
                <a:cs typeface="Arial MT"/>
              </a:rPr>
              <a:t>        </a:t>
            </a:r>
            <a:r>
              <a:rPr sz="1600" b="1" spc="93" dirty="0">
                <a:solidFill>
                  <a:schemeClr val="bg1"/>
                </a:solidFill>
                <a:latin typeface="Lucida Sans" panose="020B0602030504020204" pitchFamily="34" charset="0"/>
                <a:cs typeface="Times New Roman" panose="02020603050405020304" pitchFamily="18" charset="0"/>
              </a:rPr>
              <a:t>DR</a:t>
            </a:r>
            <a:r>
              <a:rPr lang="en-IN" sz="1600" b="1" spc="93" dirty="0">
                <a:solidFill>
                  <a:schemeClr val="bg1"/>
                </a:solidFill>
                <a:latin typeface="Lucida Sans" panose="020B0602030504020204" pitchFamily="34" charset="0"/>
                <a:cs typeface="Times New Roman" panose="02020603050405020304" pitchFamily="18" charset="0"/>
              </a:rPr>
              <a:t>.</a:t>
            </a:r>
            <a:r>
              <a:rPr sz="1600" b="1" spc="99" dirty="0">
                <a:solidFill>
                  <a:schemeClr val="bg1"/>
                </a:solidFill>
                <a:latin typeface="Lucida Sans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sz="1600" b="1" spc="172" dirty="0">
                <a:solidFill>
                  <a:schemeClr val="bg1"/>
                </a:solidFill>
                <a:latin typeface="Lucida Sans" panose="020B0602030504020204" pitchFamily="34" charset="0"/>
                <a:cs typeface="Times New Roman" panose="02020603050405020304" pitchFamily="18" charset="0"/>
              </a:rPr>
              <a:t>SANJAY</a:t>
            </a:r>
            <a:r>
              <a:rPr sz="1600" b="1" spc="99" dirty="0">
                <a:solidFill>
                  <a:schemeClr val="bg1"/>
                </a:solidFill>
                <a:latin typeface="Lucida Sans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sz="1600" b="1" spc="132" dirty="0">
                <a:solidFill>
                  <a:schemeClr val="bg1"/>
                </a:solidFill>
                <a:latin typeface="Lucida Sans" panose="020B0602030504020204" pitchFamily="34" charset="0"/>
                <a:cs typeface="Times New Roman" panose="02020603050405020304" pitchFamily="18" charset="0"/>
              </a:rPr>
              <a:t>AGARWALA</a:t>
            </a:r>
            <a:endParaRPr sz="1600" b="1" dirty="0">
              <a:solidFill>
                <a:schemeClr val="bg1"/>
              </a:solidFill>
              <a:latin typeface="Lucida Sans" panose="020B0602030504020204" pitchFamily="34" charset="0"/>
              <a:cs typeface="Times New Roman" panose="02020603050405020304" pitchFamily="18" charset="0"/>
            </a:endParaRPr>
          </a:p>
          <a:p>
            <a:pPr marL="560997" marR="219356" indent="12606">
              <a:lnSpc>
                <a:spcPct val="117900"/>
              </a:lnSpc>
              <a:spcBef>
                <a:spcPts val="205"/>
              </a:spcBef>
            </a:pPr>
            <a:r>
              <a:rPr lang="en-US" sz="900" spc="103" dirty="0">
                <a:latin typeface="Lucida Sans" panose="020B0602030504020204" pitchFamily="34" charset="0"/>
                <a:cs typeface="Times New Roman" panose="02020603050405020304" pitchFamily="18" charset="0"/>
              </a:rPr>
              <a:t>D.ORTH, </a:t>
            </a:r>
            <a:r>
              <a:rPr sz="900" spc="103" dirty="0">
                <a:latin typeface="Lucida Sans" panose="020B0602030504020204" pitchFamily="34" charset="0"/>
                <a:cs typeface="Times New Roman" panose="02020603050405020304" pitchFamily="18" charset="0"/>
              </a:rPr>
              <a:t>M</a:t>
            </a:r>
            <a:r>
              <a:rPr lang="en-US" sz="900" spc="103" dirty="0">
                <a:latin typeface="Lucida Sans" panose="020B0602030504020204" pitchFamily="34" charset="0"/>
                <a:cs typeface="Times New Roman" panose="02020603050405020304" pitchFamily="18" charset="0"/>
              </a:rPr>
              <a:t>.</a:t>
            </a:r>
            <a:r>
              <a:rPr sz="900" spc="103" dirty="0">
                <a:latin typeface="Lucida Sans" panose="020B0602030504020204" pitchFamily="34" charset="0"/>
                <a:cs typeface="Times New Roman" panose="02020603050405020304" pitchFamily="18" charset="0"/>
              </a:rPr>
              <a:t>S</a:t>
            </a:r>
            <a:r>
              <a:rPr lang="en-US" sz="900" spc="103" dirty="0">
                <a:latin typeface="Lucida Sans" panose="020B0602030504020204" pitchFamily="34" charset="0"/>
                <a:cs typeface="Times New Roman" panose="02020603050405020304" pitchFamily="18" charset="0"/>
              </a:rPr>
              <a:t>.</a:t>
            </a:r>
            <a:r>
              <a:rPr lang="en-US" sz="900" spc="79" dirty="0">
                <a:latin typeface="Lucida Sans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sz="900" spc="96" dirty="0">
                <a:latin typeface="Lucida Sans" panose="020B0602030504020204" pitchFamily="34" charset="0"/>
                <a:cs typeface="Times New Roman" panose="02020603050405020304" pitchFamily="18" charset="0"/>
              </a:rPr>
              <a:t>ORTH</a:t>
            </a:r>
            <a:r>
              <a:rPr lang="en-US" sz="900" spc="96" dirty="0">
                <a:latin typeface="Lucida Sans" panose="020B0602030504020204" pitchFamily="34" charset="0"/>
                <a:cs typeface="Times New Roman" panose="02020603050405020304" pitchFamily="18" charset="0"/>
              </a:rPr>
              <a:t>(BOM)</a:t>
            </a:r>
            <a:r>
              <a:rPr sz="900" spc="96" dirty="0">
                <a:latin typeface="Lucida Sans" panose="020B0602030504020204" pitchFamily="34" charset="0"/>
                <a:cs typeface="Times New Roman" panose="02020603050405020304" pitchFamily="18" charset="0"/>
              </a:rPr>
              <a:t>,</a:t>
            </a:r>
            <a:r>
              <a:rPr lang="en-US" sz="900" spc="96" dirty="0">
                <a:latin typeface="Lucida Sans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sz="900" spc="96" dirty="0">
                <a:latin typeface="Lucida Sans" panose="020B0602030504020204" pitchFamily="34" charset="0"/>
                <a:cs typeface="Times New Roman" panose="02020603050405020304" pitchFamily="18" charset="0"/>
              </a:rPr>
              <a:t>M</a:t>
            </a:r>
            <a:r>
              <a:rPr lang="en-US" sz="900" spc="96" dirty="0">
                <a:latin typeface="Lucida Sans" panose="020B0602030504020204" pitchFamily="34" charset="0"/>
                <a:cs typeface="Times New Roman" panose="02020603050405020304" pitchFamily="18" charset="0"/>
              </a:rPr>
              <a:t>CH.</a:t>
            </a:r>
            <a:r>
              <a:rPr sz="900" spc="83" dirty="0">
                <a:latin typeface="Lucida Sans" panose="020B0602030504020204" pitchFamily="34" charset="0"/>
                <a:cs typeface="Times New Roman" panose="02020603050405020304" pitchFamily="18" charset="0"/>
              </a:rPr>
              <a:t> ORTH</a:t>
            </a:r>
            <a:r>
              <a:rPr lang="en-IN" sz="900" spc="83" dirty="0">
                <a:latin typeface="Lucida Sans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900" spc="83" dirty="0">
                <a:latin typeface="Lucida Sans" panose="020B0602030504020204" pitchFamily="34" charset="0"/>
                <a:cs typeface="Times New Roman" panose="02020603050405020304" pitchFamily="18" charset="0"/>
              </a:rPr>
              <a:t>(ENGLAND)</a:t>
            </a:r>
          </a:p>
          <a:p>
            <a:pPr marL="560997" marR="219356" indent="12606">
              <a:lnSpc>
                <a:spcPct val="117900"/>
              </a:lnSpc>
              <a:spcBef>
                <a:spcPts val="205"/>
              </a:spcBef>
            </a:pPr>
            <a:r>
              <a:rPr lang="en-IN" sz="900" b="1" spc="83" dirty="0" smtClean="0">
                <a:solidFill>
                  <a:schemeClr val="tx1"/>
                </a:solidFill>
                <a:latin typeface="Lucida Sans" panose="020B0602030504020204" pitchFamily="34" charset="0"/>
                <a:cs typeface="Times New Roman" panose="02020603050405020304" pitchFamily="18" charset="0"/>
              </a:rPr>
              <a:t>Director Professional Services</a:t>
            </a:r>
          </a:p>
          <a:p>
            <a:pPr marL="560997" marR="219356" indent="12606">
              <a:lnSpc>
                <a:spcPct val="117900"/>
              </a:lnSpc>
              <a:spcBef>
                <a:spcPts val="205"/>
              </a:spcBef>
            </a:pPr>
            <a:r>
              <a:rPr lang="en-IN" sz="900" b="1" spc="83" dirty="0" smtClean="0">
                <a:latin typeface="Lucida Sans" panose="020B0602030504020204" pitchFamily="34" charset="0"/>
                <a:cs typeface="Times New Roman" panose="02020603050405020304" pitchFamily="18" charset="0"/>
              </a:rPr>
              <a:t>Consultant</a:t>
            </a:r>
            <a:r>
              <a:rPr lang="en-IN" sz="900" b="1" spc="83" dirty="0">
                <a:latin typeface="Lucida Sans" panose="020B0602030504020204" pitchFamily="34" charset="0"/>
                <a:cs typeface="Times New Roman" panose="02020603050405020304" pitchFamily="18" charset="0"/>
              </a:rPr>
              <a:t>, Joint Replacement &amp; Orthopaedic Reconstructive </a:t>
            </a:r>
            <a:r>
              <a:rPr lang="en-IN" sz="900" b="1" spc="83" dirty="0" smtClean="0">
                <a:latin typeface="Lucida Sans" panose="020B0602030504020204" pitchFamily="34" charset="0"/>
                <a:cs typeface="Times New Roman" panose="02020603050405020304" pitchFamily="18" charset="0"/>
              </a:rPr>
              <a:t>Surgery at </a:t>
            </a:r>
          </a:p>
          <a:p>
            <a:pPr marL="560997" marR="219356" indent="12606">
              <a:lnSpc>
                <a:spcPct val="117900"/>
              </a:lnSpc>
              <a:spcBef>
                <a:spcPts val="205"/>
              </a:spcBef>
            </a:pPr>
            <a:r>
              <a:rPr lang="en-IN" sz="900" b="1" spc="83" dirty="0" smtClean="0">
                <a:latin typeface="Lucida Sans" panose="020B0602030504020204" pitchFamily="34" charset="0"/>
                <a:cs typeface="Times New Roman" panose="02020603050405020304" pitchFamily="18" charset="0"/>
              </a:rPr>
              <a:t>P.D</a:t>
            </a:r>
            <a:r>
              <a:rPr lang="en-IN" sz="900" b="1" spc="83" dirty="0">
                <a:latin typeface="Lucida Sans" panose="020B0602030504020204" pitchFamily="34" charset="0"/>
                <a:cs typeface="Times New Roman" panose="02020603050405020304" pitchFamily="18" charset="0"/>
              </a:rPr>
              <a:t>. </a:t>
            </a:r>
            <a:r>
              <a:rPr lang="en-IN" sz="900" b="1" spc="83" dirty="0" err="1">
                <a:latin typeface="Lucida Sans" panose="020B0602030504020204" pitchFamily="34" charset="0"/>
                <a:cs typeface="Times New Roman" panose="02020603050405020304" pitchFamily="18" charset="0"/>
              </a:rPr>
              <a:t>Hinduja</a:t>
            </a:r>
            <a:r>
              <a:rPr lang="en-IN" sz="900" b="1" spc="83" dirty="0">
                <a:latin typeface="Lucida Sans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lang="en-IN" sz="900" b="1" spc="83" dirty="0" smtClean="0">
                <a:latin typeface="Lucida Sans" panose="020B0602030504020204" pitchFamily="34" charset="0"/>
                <a:cs typeface="Times New Roman" panose="02020603050405020304" pitchFamily="18" charset="0"/>
              </a:rPr>
              <a:t>Hospital &amp; Breach Candy Hospital, Mumbai.</a:t>
            </a:r>
          </a:p>
          <a:p>
            <a:pPr marL="560997" marR="219356" indent="12606">
              <a:lnSpc>
                <a:spcPct val="117900"/>
              </a:lnSpc>
              <a:spcBef>
                <a:spcPts val="205"/>
              </a:spcBef>
            </a:pPr>
            <a:r>
              <a:rPr lang="en-IN" sz="900" b="1" spc="83" dirty="0" smtClean="0">
                <a:latin typeface="Lucida Sans" panose="020B0602030504020204" pitchFamily="34" charset="0"/>
                <a:cs typeface="Times New Roman" panose="02020603050405020304" pitchFamily="18" charset="0"/>
              </a:rPr>
              <a:t>Clinic at </a:t>
            </a:r>
            <a:r>
              <a:rPr lang="en-IN" sz="900" b="1" spc="83" dirty="0" smtClean="0">
                <a:latin typeface="Lucida Sans" panose="020B0602030504020204" pitchFamily="34" charset="0"/>
                <a:cs typeface="Times New Roman" panose="02020603050405020304" pitchFamily="18" charset="0"/>
              </a:rPr>
              <a:t>: 104B</a:t>
            </a:r>
            <a:r>
              <a:rPr lang="en-IN" sz="900" b="1" spc="83" dirty="0" smtClean="0">
                <a:latin typeface="Lucida Sans" panose="020B0602030504020204" pitchFamily="34" charset="0"/>
                <a:cs typeface="Times New Roman" panose="02020603050405020304" pitchFamily="18" charset="0"/>
              </a:rPr>
              <a:t>, </a:t>
            </a:r>
            <a:r>
              <a:rPr lang="en-IN" sz="900" b="1" spc="83" dirty="0" err="1" smtClean="0">
                <a:latin typeface="Lucida Sans" panose="020B0602030504020204" pitchFamily="34" charset="0"/>
                <a:cs typeface="Times New Roman" panose="02020603050405020304" pitchFamily="18" charset="0"/>
              </a:rPr>
              <a:t>Sukh</a:t>
            </a:r>
            <a:r>
              <a:rPr lang="en-IN" sz="900" b="1" spc="83" dirty="0" smtClean="0">
                <a:latin typeface="Lucida Sans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lang="en-IN" sz="900" b="1" spc="83" dirty="0" err="1" smtClean="0">
                <a:latin typeface="Lucida Sans" panose="020B0602030504020204" pitchFamily="34" charset="0"/>
                <a:cs typeface="Times New Roman" panose="02020603050405020304" pitchFamily="18" charset="0"/>
              </a:rPr>
              <a:t>Sagar</a:t>
            </a:r>
            <a:r>
              <a:rPr lang="en-IN" sz="900" b="1" spc="83" dirty="0" smtClean="0">
                <a:latin typeface="Lucida Sans" panose="020B0602030504020204" pitchFamily="34" charset="0"/>
                <a:cs typeface="Times New Roman" panose="02020603050405020304" pitchFamily="18" charset="0"/>
              </a:rPr>
              <a:t>, Opera House, </a:t>
            </a:r>
            <a:r>
              <a:rPr lang="en-IN" sz="900" b="1" spc="83" dirty="0" smtClean="0">
                <a:latin typeface="Lucida Sans" panose="020B0602030504020204" pitchFamily="34" charset="0"/>
                <a:cs typeface="Times New Roman" panose="02020603050405020304" pitchFamily="18" charset="0"/>
              </a:rPr>
              <a:t>Mumbai 400 007</a:t>
            </a:r>
            <a:endParaRPr sz="900" b="1" dirty="0">
              <a:latin typeface="Lucida Sans" panose="020B0602030504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3746712" y="2326107"/>
            <a:ext cx="1370720" cy="417913"/>
          </a:xfrm>
          <a:prstGeom prst="rect">
            <a:avLst/>
          </a:prstGeom>
        </p:spPr>
        <p:txBody>
          <a:bodyPr vert="horz" wrap="square" lIns="0" tIns="20171" rIns="0" bIns="0" rtlCol="0">
            <a:spAutoFit/>
          </a:bodyPr>
          <a:lstStyle/>
          <a:p>
            <a:pPr marL="102533" marR="3363" indent="-94550" algn="ctr">
              <a:lnSpc>
                <a:spcPts val="893"/>
              </a:lnSpc>
              <a:spcBef>
                <a:spcPts val="159"/>
              </a:spcBef>
            </a:pPr>
            <a:endParaRPr lang="en-IN" sz="1200" dirty="0" smtClean="0">
              <a:latin typeface="Lucida Sans" panose="020B0602030504020204" pitchFamily="34" charset="0"/>
              <a:cs typeface="Times New Roman" panose="02020603050405020304" pitchFamily="18" charset="0"/>
            </a:endParaRPr>
          </a:p>
          <a:p>
            <a:pPr marL="102533" marR="3363" indent="-94550" algn="ctr">
              <a:lnSpc>
                <a:spcPts val="893"/>
              </a:lnSpc>
              <a:spcBef>
                <a:spcPts val="159"/>
              </a:spcBef>
            </a:pPr>
            <a:r>
              <a:rPr sz="1200" dirty="0" smtClean="0">
                <a:latin typeface="Lucida Sans" panose="020B0602030504020204" pitchFamily="34" charset="0"/>
                <a:cs typeface="Times New Roman" panose="02020603050405020304" pitchFamily="18" charset="0"/>
              </a:rPr>
              <a:t>After</a:t>
            </a:r>
            <a:r>
              <a:rPr sz="1200" spc="51" dirty="0" smtClean="0">
                <a:latin typeface="Lucida Sans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sz="1200" dirty="0">
                <a:latin typeface="Lucida Sans" panose="020B0602030504020204" pitchFamily="34" charset="0"/>
                <a:cs typeface="Times New Roman" panose="02020603050405020304" pitchFamily="18" charset="0"/>
              </a:rPr>
              <a:t>3</a:t>
            </a:r>
            <a:r>
              <a:rPr sz="1200" spc="51" dirty="0">
                <a:latin typeface="Lucida Sans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sz="1200" spc="-7" dirty="0">
                <a:latin typeface="Lucida Sans" panose="020B0602030504020204" pitchFamily="34" charset="0"/>
                <a:cs typeface="Times New Roman" panose="02020603050405020304" pitchFamily="18" charset="0"/>
              </a:rPr>
              <a:t>years </a:t>
            </a:r>
            <a:endParaRPr lang="en-IN" sz="1200" spc="-7" dirty="0" smtClean="0">
              <a:latin typeface="Lucida Sans" panose="020B0602030504020204" pitchFamily="34" charset="0"/>
              <a:cs typeface="Times New Roman" panose="02020603050405020304" pitchFamily="18" charset="0"/>
            </a:endParaRPr>
          </a:p>
          <a:p>
            <a:pPr marL="102533" marR="3363" indent="-94550" algn="ctr">
              <a:lnSpc>
                <a:spcPts val="893"/>
              </a:lnSpc>
              <a:spcBef>
                <a:spcPts val="159"/>
              </a:spcBef>
            </a:pPr>
            <a:r>
              <a:rPr sz="1200" dirty="0" smtClean="0">
                <a:latin typeface="Lucida Sans" panose="020B0602030504020204" pitchFamily="34" charset="0"/>
                <a:cs typeface="Times New Roman" panose="02020603050405020304" pitchFamily="18" charset="0"/>
              </a:rPr>
              <a:t>of</a:t>
            </a:r>
            <a:r>
              <a:rPr lang="en-IN" sz="1200" spc="36" dirty="0" smtClean="0">
                <a:latin typeface="Lucida Sans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sz="1200" spc="-7" dirty="0">
                <a:latin typeface="Lucida Sans" panose="020B0602030504020204" pitchFamily="34" charset="0"/>
                <a:cs typeface="Times New Roman" panose="02020603050405020304" pitchFamily="18" charset="0"/>
              </a:rPr>
              <a:t>therapy</a:t>
            </a:r>
            <a:endParaRPr sz="1200" dirty="0">
              <a:latin typeface="Lucida Sans" panose="020B0602030504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90E68A1-8DE6-70A0-F2D4-3D7476D52D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52714" t="16117"/>
          <a:stretch/>
        </p:blipFill>
        <p:spPr>
          <a:xfrm>
            <a:off x="2273094" y="1673841"/>
            <a:ext cx="1420531" cy="138799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F08C218-C06E-F1A0-F65A-B7FF524116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03550" y="1677429"/>
            <a:ext cx="1462368" cy="1410755"/>
          </a:xfrm>
          <a:prstGeom prst="rect">
            <a:avLst/>
          </a:prstGeom>
        </p:spPr>
      </p:pic>
      <p:sp>
        <p:nvSpPr>
          <p:cNvPr id="3" name="Right Arrow 12">
            <a:extLst>
              <a:ext uri="{FF2B5EF4-FFF2-40B4-BE49-F238E27FC236}">
                <a16:creationId xmlns:a16="http://schemas.microsoft.com/office/drawing/2014/main" id="{E160A8A5-36EA-C44D-4EB1-5563D9693A77}"/>
              </a:ext>
            </a:extLst>
          </p:cNvPr>
          <p:cNvSpPr/>
          <p:nvPr/>
        </p:nvSpPr>
        <p:spPr>
          <a:xfrm>
            <a:off x="3898232" y="2014100"/>
            <a:ext cx="1252231" cy="344089"/>
          </a:xfrm>
          <a:prstGeom prst="rightArrow">
            <a:avLst>
              <a:gd name="adj1" fmla="val 50000"/>
              <a:gd name="adj2" fmla="val 91027"/>
            </a:avLst>
          </a:prstGeom>
          <a:solidFill>
            <a:schemeClr val="bg1"/>
          </a:solidFill>
          <a:ln>
            <a:solidFill>
              <a:schemeClr val="tx2">
                <a:lumMod val="1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27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8C66A4C-D3C4-6E56-9092-2570AF95A12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5087" y="1356573"/>
            <a:ext cx="1783817" cy="216850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59410" y="3696045"/>
            <a:ext cx="1242340" cy="124234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235561-03CE-F2C4-A93D-2C8C2A9AF3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0826" y="100449"/>
            <a:ext cx="5396345" cy="366616"/>
          </a:xfrm>
        </p:spPr>
        <p:txBody>
          <a:bodyPr>
            <a:normAutofit/>
          </a:bodyPr>
          <a:lstStyle/>
          <a:p>
            <a:r>
              <a:rPr lang="en-US" sz="2381" dirty="0">
                <a:latin typeface="Lucida Sans" panose="020B0602030504020204" pitchFamily="34" charset="0"/>
              </a:rPr>
              <a:t>Post treatment results after 3 years </a:t>
            </a:r>
          </a:p>
        </p:txBody>
      </p:sp>
      <p:pic>
        <p:nvPicPr>
          <p:cNvPr id="10" name="Picture 9" descr="A screenshot of a computer&#10;&#10;Description automatically generated">
            <a:extLst>
              <a:ext uri="{FF2B5EF4-FFF2-40B4-BE49-F238E27FC236}">
                <a16:creationId xmlns:a16="http://schemas.microsoft.com/office/drawing/2014/main" id="{2A14DADF-9CAE-FFFC-A5CD-D9013C2363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71" t="14097" r="38191" b="27756"/>
          <a:stretch/>
        </p:blipFill>
        <p:spPr>
          <a:xfrm>
            <a:off x="456929" y="921097"/>
            <a:ext cx="4162217" cy="417071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0BE01B7-3780-3EC6-5935-D99283D0507C}"/>
              </a:ext>
            </a:extLst>
          </p:cNvPr>
          <p:cNvSpPr txBox="1"/>
          <p:nvPr/>
        </p:nvSpPr>
        <p:spPr>
          <a:xfrm>
            <a:off x="1587705" y="921096"/>
            <a:ext cx="9252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b="1" dirty="0">
                <a:solidFill>
                  <a:schemeClr val="bg1"/>
                </a:solidFill>
                <a:latin typeface="Lucida Sans" panose="020B0602030504020204" pitchFamily="34" charset="0"/>
              </a:rPr>
              <a:t>1st visit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264A6DA-F096-A9CD-0604-AF86278EC862}"/>
              </a:ext>
            </a:extLst>
          </p:cNvPr>
          <p:cNvSpPr txBox="1"/>
          <p:nvPr/>
        </p:nvSpPr>
        <p:spPr>
          <a:xfrm>
            <a:off x="3241846" y="844311"/>
            <a:ext cx="13773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b="1" dirty="0">
                <a:solidFill>
                  <a:schemeClr val="bg1"/>
                </a:solidFill>
                <a:latin typeface="Lucida Sans" panose="020B0602030504020204" pitchFamily="34" charset="0"/>
              </a:rPr>
              <a:t>At 6 months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FA9EF70-122F-0EC0-A61D-8227E2E4864B}"/>
              </a:ext>
            </a:extLst>
          </p:cNvPr>
          <p:cNvSpPr txBox="1"/>
          <p:nvPr/>
        </p:nvSpPr>
        <p:spPr>
          <a:xfrm>
            <a:off x="1492326" y="3031017"/>
            <a:ext cx="11176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b="1" dirty="0">
                <a:solidFill>
                  <a:schemeClr val="bg1"/>
                </a:solidFill>
                <a:latin typeface="Lucida Sans" panose="020B0602030504020204" pitchFamily="34" charset="0"/>
              </a:rPr>
              <a:t>At 3 years</a:t>
            </a:r>
          </a:p>
        </p:txBody>
      </p:sp>
      <p:sp>
        <p:nvSpPr>
          <p:cNvPr id="7" name="Rectangle 1">
            <a:extLst>
              <a:ext uri="{FF2B5EF4-FFF2-40B4-BE49-F238E27FC236}">
                <a16:creationId xmlns:a16="http://schemas.microsoft.com/office/drawing/2014/main" id="{51956C14-0FCE-371F-17E9-C5D92C10BB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59551" y="1120794"/>
            <a:ext cx="1865595" cy="3631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sz="1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Lucida Sans" panose="020B0602030504020204" pitchFamily="34" charset="0"/>
              </a:rPr>
              <a:t>A: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Lucida Sans" panose="020B0602030504020204" pitchFamily="34" charset="0"/>
              </a:rPr>
              <a:t> X-ray at the first visit showing signs of osteonecrosis </a:t>
            </a:r>
            <a:r>
              <a:rPr kumimoji="0" lang="en-US" altLang="en-US" sz="1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Lucida Sans" panose="020B0602030504020204" pitchFamily="34" charset="0"/>
              </a:rPr>
              <a:t>(AVN) 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Lucida Sans" panose="020B0602030504020204" pitchFamily="34" charset="0"/>
              </a:rPr>
              <a:t>in the femoral head.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alt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Lucida Sans" panose="020B0602030504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sz="1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Lucida Sans" panose="020B0602030504020204" pitchFamily="34" charset="0"/>
              </a:rPr>
              <a:t>B: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Lucida Sans" panose="020B0602030504020204" pitchFamily="34" charset="0"/>
              </a:rPr>
              <a:t> X-ray </a:t>
            </a:r>
            <a:r>
              <a:rPr kumimoji="0" lang="en-US" altLang="en-US" sz="1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Lucida Sans" panose="020B0602030504020204" pitchFamily="34" charset="0"/>
              </a:rPr>
              <a:t>at 6 months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Lucida Sans" panose="020B0602030504020204" pitchFamily="34" charset="0"/>
              </a:rPr>
              <a:t> post-treatment demonstrating </a:t>
            </a:r>
            <a:r>
              <a:rPr kumimoji="0" lang="en-US" altLang="en-US" sz="1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Lucida Sans" panose="020B0602030504020204" pitchFamily="34" charset="0"/>
              </a:rPr>
              <a:t>PARTIAL </a:t>
            </a:r>
            <a:r>
              <a:rPr kumimoji="0" lang="en-US" altLang="en-US" sz="10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Lucida Sans" panose="020B0602030504020204" pitchFamily="34" charset="0"/>
              </a:rPr>
              <a:t>CONSOLIDATION</a:t>
            </a:r>
            <a:r>
              <a:rPr kumimoji="0" lang="en-US" altLang="en-US" sz="1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Lucida Sans" panose="020B0602030504020204" pitchFamily="34" charset="0"/>
              </a:rPr>
              <a:t> 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Lucida Sans" panose="020B0602030504020204" pitchFamily="34" charset="0"/>
              </a:rPr>
              <a:t>of the affected bone.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alt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Lucida Sans" panose="020B0602030504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sz="1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Lucida Sans" panose="020B0602030504020204" pitchFamily="34" charset="0"/>
              </a:rPr>
              <a:t>C: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Lucida Sans" panose="020B0602030504020204" pitchFamily="34" charset="0"/>
              </a:rPr>
              <a:t> X-ray </a:t>
            </a:r>
            <a:r>
              <a:rPr kumimoji="0" lang="en-US" altLang="en-US" sz="1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Lucida Sans" panose="020B0602030504020204" pitchFamily="34" charset="0"/>
              </a:rPr>
              <a:t>at 3 years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Lucida Sans" panose="020B0602030504020204" pitchFamily="34" charset="0"/>
              </a:rPr>
              <a:t> </a:t>
            </a:r>
            <a:r>
              <a:rPr kumimoji="0" lang="en-US" altLang="en-US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Lucida Sans" panose="020B0602030504020204" pitchFamily="34" charset="0"/>
              </a:rPr>
              <a:t>showing </a:t>
            </a:r>
            <a:r>
              <a:rPr kumimoji="0" lang="en-IN" altLang="en-US" sz="1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Lucida Sans" panose="020B0602030504020204" pitchFamily="34" charset="0"/>
              </a:rPr>
              <a:t>COMPLETE</a:t>
            </a:r>
            <a:r>
              <a:rPr kumimoji="0" lang="en-US" altLang="en-US" sz="1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Lucida Sans" panose="020B0602030504020204" pitchFamily="34" charset="0"/>
              </a:rPr>
              <a:t> </a:t>
            </a:r>
            <a:r>
              <a:rPr kumimoji="0" lang="en-US" altLang="en-US" sz="1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Lucida Sans" panose="020B0602030504020204" pitchFamily="34" charset="0"/>
              </a:rPr>
              <a:t>STRUCTURAL CONSOLIDATION </a:t>
            </a:r>
            <a:r>
              <a:rPr lang="en-US" altLang="en-US" sz="1000" b="1" dirty="0" smtClean="0">
                <a:solidFill>
                  <a:schemeClr val="tx1"/>
                </a:solidFill>
                <a:latin typeface="Lucida Sans" panose="020B0602030504020204" pitchFamily="34" charset="0"/>
              </a:rPr>
              <a:t>of the </a:t>
            </a:r>
            <a:r>
              <a:rPr kumimoji="0" lang="en-US" altLang="en-US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Lucida Sans" panose="020B0602030504020204" pitchFamily="34" charset="0"/>
              </a:rPr>
              <a:t> 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Lucida Sans" panose="020B0602030504020204" pitchFamily="34" charset="0"/>
              </a:rPr>
              <a:t>femoral </a:t>
            </a:r>
            <a:r>
              <a:rPr kumimoji="0" lang="en-US" altLang="en-US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Lucida Sans" panose="020B0602030504020204" pitchFamily="34" charset="0"/>
              </a:rPr>
              <a:t>head.</a:t>
            </a:r>
            <a:endParaRPr kumimoji="0" lang="en-US" alt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Lucida Sans" panose="020B0602030504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alt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Lucida Sans" panose="020B0602030504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sz="1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Lucida Sans" panose="020B0602030504020204" pitchFamily="34" charset="0"/>
              </a:rPr>
              <a:t>D: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Lucida Sans" panose="020B0602030504020204" pitchFamily="34" charset="0"/>
              </a:rPr>
              <a:t> Patient at the end of 3 years of treatment, exhibiting a </a:t>
            </a:r>
            <a:r>
              <a:rPr kumimoji="0" lang="en-US" altLang="en-US" sz="1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Lucida Sans" panose="020B0602030504020204" pitchFamily="34" charset="0"/>
              </a:rPr>
              <a:t>FULL RANGE OF MOTION AND NO FUNCTIONAL LIMITATIONS.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DB0F124-E832-6BD3-9986-352126BE6FE9}"/>
              </a:ext>
            </a:extLst>
          </p:cNvPr>
          <p:cNvSpPr txBox="1">
            <a:spLocks/>
          </p:cNvSpPr>
          <p:nvPr/>
        </p:nvSpPr>
        <p:spPr>
          <a:xfrm>
            <a:off x="730827" y="477695"/>
            <a:ext cx="5396345" cy="366616"/>
          </a:xfrm>
          <a:prstGeom prst="rect">
            <a:avLst/>
          </a:prstGeom>
          <a:noFill/>
          <a:ln>
            <a:noFill/>
          </a:ln>
          <a:effectLst>
            <a:outerShdw blurRad="42863" dist="9525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0" tIns="0" rIns="0" bIns="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Montserrat ExtraBold"/>
              <a:buNone/>
              <a:defRPr sz="2600" b="0" i="0" u="none" strike="noStrike" cap="none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Montserrat ExtraBold"/>
              <a:buNone/>
              <a:defRPr sz="2600" b="0" i="0" u="none" strike="noStrike" cap="none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Montserrat ExtraBold"/>
              <a:buNone/>
              <a:defRPr sz="2600" b="0" i="0" u="none" strike="noStrike" cap="none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Montserrat ExtraBold"/>
              <a:buNone/>
              <a:defRPr sz="2600" b="0" i="0" u="none" strike="noStrike" cap="none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Montserrat ExtraBold"/>
              <a:buNone/>
              <a:defRPr sz="2600" b="0" i="0" u="none" strike="noStrike" cap="none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Montserrat ExtraBold"/>
              <a:buNone/>
              <a:defRPr sz="2600" b="0" i="0" u="none" strike="noStrike" cap="none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Montserrat ExtraBold"/>
              <a:buNone/>
              <a:defRPr sz="2600" b="0" i="0" u="none" strike="noStrike" cap="none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Montserrat ExtraBold"/>
              <a:buNone/>
              <a:defRPr sz="2600" b="0" i="0" u="none" strike="noStrike" cap="none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Montserrat ExtraBold"/>
              <a:buNone/>
              <a:defRPr sz="2600" b="0" i="0" u="none" strike="noStrike" cap="none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9pPr>
          </a:lstStyle>
          <a:p>
            <a:pPr algn="ctr"/>
            <a:r>
              <a:rPr lang="en-US" sz="1800" dirty="0">
                <a:solidFill>
                  <a:schemeClr val="tx1"/>
                </a:solidFill>
                <a:latin typeface="Lucida Sans" panose="020B0602030504020204" pitchFamily="34" charset="0"/>
              </a:rPr>
              <a:t>Case 1 </a:t>
            </a:r>
          </a:p>
        </p:txBody>
      </p:sp>
      <p:sp>
        <p:nvSpPr>
          <p:cNvPr id="11" name="Circle: Hollow 10">
            <a:extLst>
              <a:ext uri="{FF2B5EF4-FFF2-40B4-BE49-F238E27FC236}">
                <a16:creationId xmlns:a16="http://schemas.microsoft.com/office/drawing/2014/main" id="{69335196-F6B3-5BFD-BF6F-563D5DEB9222}"/>
              </a:ext>
            </a:extLst>
          </p:cNvPr>
          <p:cNvSpPr/>
          <p:nvPr/>
        </p:nvSpPr>
        <p:spPr>
          <a:xfrm rot="19201171">
            <a:off x="673189" y="1240091"/>
            <a:ext cx="961709" cy="657762"/>
          </a:xfrm>
          <a:prstGeom prst="donut">
            <a:avLst>
              <a:gd name="adj" fmla="val 0"/>
            </a:avLst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schemeClr val="tx1"/>
              </a:solidFill>
            </a:endParaRPr>
          </a:p>
        </p:txBody>
      </p:sp>
      <p:sp>
        <p:nvSpPr>
          <p:cNvPr id="14" name="Circle: Hollow 13">
            <a:extLst>
              <a:ext uri="{FF2B5EF4-FFF2-40B4-BE49-F238E27FC236}">
                <a16:creationId xmlns:a16="http://schemas.microsoft.com/office/drawing/2014/main" id="{8333730D-E5F8-BB1E-0966-73C8AAA0DE39}"/>
              </a:ext>
            </a:extLst>
          </p:cNvPr>
          <p:cNvSpPr/>
          <p:nvPr/>
        </p:nvSpPr>
        <p:spPr>
          <a:xfrm rot="19201171">
            <a:off x="2846178" y="1307073"/>
            <a:ext cx="961709" cy="657762"/>
          </a:xfrm>
          <a:prstGeom prst="donut">
            <a:avLst>
              <a:gd name="adj" fmla="val 0"/>
            </a:avLst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schemeClr val="tx1"/>
              </a:solidFill>
            </a:endParaRPr>
          </a:p>
        </p:txBody>
      </p:sp>
      <p:sp>
        <p:nvSpPr>
          <p:cNvPr id="15" name="Circle: Hollow 14">
            <a:extLst>
              <a:ext uri="{FF2B5EF4-FFF2-40B4-BE49-F238E27FC236}">
                <a16:creationId xmlns:a16="http://schemas.microsoft.com/office/drawing/2014/main" id="{8E13BEB7-3817-78CE-C83C-204035ABCFBE}"/>
              </a:ext>
            </a:extLst>
          </p:cNvPr>
          <p:cNvSpPr/>
          <p:nvPr/>
        </p:nvSpPr>
        <p:spPr>
          <a:xfrm rot="19201171">
            <a:off x="751214" y="3263106"/>
            <a:ext cx="961709" cy="657762"/>
          </a:xfrm>
          <a:prstGeom prst="donut">
            <a:avLst>
              <a:gd name="adj" fmla="val 0"/>
            </a:avLst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51081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751B7A75-D1CF-5C8F-A272-E1636D11B8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10" t="23462" r="38016" b="36801"/>
          <a:stretch/>
        </p:blipFill>
        <p:spPr>
          <a:xfrm>
            <a:off x="72501" y="1059765"/>
            <a:ext cx="4839934" cy="333769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1EF40D3-45EE-4B4C-5FBB-1D06189F9B5A}"/>
              </a:ext>
            </a:extLst>
          </p:cNvPr>
          <p:cNvSpPr txBox="1"/>
          <p:nvPr/>
        </p:nvSpPr>
        <p:spPr>
          <a:xfrm>
            <a:off x="819605" y="1166544"/>
            <a:ext cx="11259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b="1" dirty="0">
                <a:solidFill>
                  <a:schemeClr val="bg1"/>
                </a:solidFill>
                <a:latin typeface="Lucida Sans" panose="020B0602030504020204" pitchFamily="34" charset="0"/>
              </a:rPr>
              <a:t>1st visit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68F74D6-AD86-7F27-EBFD-1262EB60ECD0}"/>
              </a:ext>
            </a:extLst>
          </p:cNvPr>
          <p:cNvSpPr txBox="1"/>
          <p:nvPr/>
        </p:nvSpPr>
        <p:spPr>
          <a:xfrm>
            <a:off x="3443497" y="1133897"/>
            <a:ext cx="1221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b="1" dirty="0">
                <a:solidFill>
                  <a:schemeClr val="bg1"/>
                </a:solidFill>
                <a:latin typeface="Lucida Sans" panose="020B0602030504020204" pitchFamily="34" charset="0"/>
              </a:rPr>
              <a:t>At 3 year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FF3CF33-5F41-5B70-B4C8-0D8203C2E8FF}"/>
              </a:ext>
            </a:extLst>
          </p:cNvPr>
          <p:cNvSpPr txBox="1"/>
          <p:nvPr/>
        </p:nvSpPr>
        <p:spPr>
          <a:xfrm>
            <a:off x="743532" y="2891762"/>
            <a:ext cx="11259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b="1" dirty="0">
                <a:solidFill>
                  <a:schemeClr val="bg1"/>
                </a:solidFill>
                <a:latin typeface="Lucida Sans" panose="020B0602030504020204" pitchFamily="34" charset="0"/>
              </a:rPr>
              <a:t>At 1 years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BD96667-332D-ED1D-7434-B183842ED177}"/>
              </a:ext>
            </a:extLst>
          </p:cNvPr>
          <p:cNvSpPr txBox="1"/>
          <p:nvPr/>
        </p:nvSpPr>
        <p:spPr>
          <a:xfrm>
            <a:off x="3242468" y="2813211"/>
            <a:ext cx="11706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b="1" dirty="0">
                <a:solidFill>
                  <a:schemeClr val="bg1"/>
                </a:solidFill>
                <a:latin typeface="Lucida Sans" panose="020B0602030504020204" pitchFamily="34" charset="0"/>
              </a:rPr>
              <a:t>At 3 years</a:t>
            </a:r>
          </a:p>
        </p:txBody>
      </p:sp>
      <p:sp>
        <p:nvSpPr>
          <p:cNvPr id="9" name="Rectangle 1">
            <a:extLst>
              <a:ext uri="{FF2B5EF4-FFF2-40B4-BE49-F238E27FC236}">
                <a16:creationId xmlns:a16="http://schemas.microsoft.com/office/drawing/2014/main" id="{D9A03701-FF01-3526-8442-3D22FC39E7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19904" y="982821"/>
            <a:ext cx="1865595" cy="3631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sz="1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Lucida Sans" panose="020B0602030504020204" pitchFamily="34" charset="0"/>
              </a:rPr>
              <a:t>A: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Lucida Sans" panose="020B0602030504020204" pitchFamily="34" charset="0"/>
              </a:rPr>
              <a:t> X-ray at the first visit showing signs of osteonecrosis </a:t>
            </a:r>
            <a:r>
              <a:rPr kumimoji="0" lang="en-US" altLang="en-US" sz="1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Lucida Sans" panose="020B0602030504020204" pitchFamily="34" charset="0"/>
              </a:rPr>
              <a:t>(AVN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Lucida Sans" panose="020B0602030504020204" pitchFamily="34" charset="0"/>
              </a:rPr>
              <a:t>) in both the femoral heads.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alt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Lucida Sans" panose="020B0602030504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sz="1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Lucida Sans" panose="020B0602030504020204" pitchFamily="34" charset="0"/>
              </a:rPr>
              <a:t>B: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Lucida Sans" panose="020B0602030504020204" pitchFamily="34" charset="0"/>
              </a:rPr>
              <a:t> X-ray at </a:t>
            </a:r>
            <a:r>
              <a:rPr kumimoji="0" lang="en-US" altLang="en-US" sz="1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Lucida Sans" panose="020B0602030504020204" pitchFamily="34" charset="0"/>
              </a:rPr>
              <a:t>6 months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Lucida Sans" panose="020B0602030504020204" pitchFamily="34" charset="0"/>
              </a:rPr>
              <a:t> post-treatment demonstrating </a:t>
            </a:r>
            <a:r>
              <a:rPr kumimoji="0" lang="en-US" altLang="en-US" sz="1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Lucida Sans" panose="020B0602030504020204" pitchFamily="34" charset="0"/>
              </a:rPr>
              <a:t>PARTIAL</a:t>
            </a:r>
            <a:r>
              <a:rPr kumimoji="0" lang="en-US" altLang="en-US" sz="10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Lucida Sans" panose="020B0602030504020204" pitchFamily="34" charset="0"/>
              </a:rPr>
              <a:t> CONSOLIDATION </a:t>
            </a:r>
            <a:r>
              <a:rPr kumimoji="0" lang="en-US" altLang="en-US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Lucida Sans" panose="020B0602030504020204" pitchFamily="34" charset="0"/>
              </a:rPr>
              <a:t>of 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Lucida Sans" panose="020B0602030504020204" pitchFamily="34" charset="0"/>
              </a:rPr>
              <a:t>the affected bones.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alt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Lucida Sans" panose="020B0602030504020204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kumimoji="0" lang="en-US" altLang="en-US" sz="1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Lucida Sans" panose="020B0602030504020204" pitchFamily="34" charset="0"/>
              </a:rPr>
              <a:t>C: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Lucida Sans" panose="020B0602030504020204" pitchFamily="34" charset="0"/>
              </a:rPr>
              <a:t> </a:t>
            </a:r>
            <a:r>
              <a:rPr lang="en-US" altLang="en-US" sz="1000" dirty="0">
                <a:solidFill>
                  <a:schemeClr val="tx1"/>
                </a:solidFill>
                <a:latin typeface="Lucida Sans" panose="020B0602030504020204" pitchFamily="34" charset="0"/>
              </a:rPr>
              <a:t>X-ray </a:t>
            </a:r>
            <a:r>
              <a:rPr lang="en-US" altLang="en-US" sz="1000" b="1" dirty="0">
                <a:solidFill>
                  <a:schemeClr val="tx1"/>
                </a:solidFill>
                <a:latin typeface="Lucida Sans" panose="020B0602030504020204" pitchFamily="34" charset="0"/>
              </a:rPr>
              <a:t>at 3 years</a:t>
            </a:r>
            <a:r>
              <a:rPr lang="en-US" altLang="en-US" sz="1000" dirty="0">
                <a:solidFill>
                  <a:schemeClr val="tx1"/>
                </a:solidFill>
                <a:latin typeface="Lucida Sans" panose="020B0602030504020204" pitchFamily="34" charset="0"/>
              </a:rPr>
              <a:t> showing </a:t>
            </a:r>
            <a:r>
              <a:rPr lang="en-IN" altLang="en-US" sz="1000" b="1" dirty="0">
                <a:solidFill>
                  <a:schemeClr val="tx1"/>
                </a:solidFill>
                <a:latin typeface="Lucida Sans" panose="020B0602030504020204" pitchFamily="34" charset="0"/>
              </a:rPr>
              <a:t>COMPLETE</a:t>
            </a:r>
            <a:r>
              <a:rPr lang="en-US" altLang="en-US" sz="1000" b="1" dirty="0">
                <a:solidFill>
                  <a:schemeClr val="tx1"/>
                </a:solidFill>
                <a:latin typeface="Lucida Sans" panose="020B0602030504020204" pitchFamily="34" charset="0"/>
              </a:rPr>
              <a:t> STRUCTURAL CONSOLIDATION of the </a:t>
            </a:r>
            <a:r>
              <a:rPr lang="en-US" altLang="en-US" sz="1000" dirty="0">
                <a:solidFill>
                  <a:schemeClr val="tx1"/>
                </a:solidFill>
                <a:latin typeface="Lucida Sans" panose="020B0602030504020204" pitchFamily="34" charset="0"/>
              </a:rPr>
              <a:t> femoral head.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n-US" alt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Lucida Sans" panose="020B0602030504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sz="1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Lucida Sans" panose="020B0602030504020204" pitchFamily="34" charset="0"/>
              </a:rPr>
              <a:t>D: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Lucida Sans" panose="020B0602030504020204" pitchFamily="34" charset="0"/>
              </a:rPr>
              <a:t> Patient at the end of 3 years of treatment, exhibiting a </a:t>
            </a:r>
            <a:r>
              <a:rPr kumimoji="0" lang="en-US" altLang="en-US" sz="1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Lucida Sans" panose="020B0602030504020204" pitchFamily="34" charset="0"/>
              </a:rPr>
              <a:t>FULL RANGE OF MOTION AND NO FUNCTIONAL LIMITATIONS.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B390084C-F7C9-C5E1-8484-5EBB01851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0827" y="91208"/>
            <a:ext cx="5396345" cy="366616"/>
          </a:xfrm>
        </p:spPr>
        <p:txBody>
          <a:bodyPr>
            <a:normAutofit/>
          </a:bodyPr>
          <a:lstStyle/>
          <a:p>
            <a:r>
              <a:rPr lang="en-US" sz="2381" dirty="0">
                <a:latin typeface="Lucida Sans" panose="020B0602030504020204" pitchFamily="34" charset="0"/>
              </a:rPr>
              <a:t>Post treatment results after 3 years 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80ED661-910E-E5B0-C159-3E9EEE4CB115}"/>
              </a:ext>
            </a:extLst>
          </p:cNvPr>
          <p:cNvSpPr txBox="1">
            <a:spLocks/>
          </p:cNvSpPr>
          <p:nvPr/>
        </p:nvSpPr>
        <p:spPr>
          <a:xfrm>
            <a:off x="544295" y="530584"/>
            <a:ext cx="5396345" cy="366616"/>
          </a:xfrm>
          <a:prstGeom prst="rect">
            <a:avLst/>
          </a:prstGeom>
          <a:noFill/>
          <a:ln>
            <a:noFill/>
          </a:ln>
          <a:effectLst>
            <a:outerShdw blurRad="42863" dist="9525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0" tIns="0" rIns="0" bIns="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Montserrat ExtraBold"/>
              <a:buNone/>
              <a:defRPr sz="2600" b="0" i="0" u="none" strike="noStrike" cap="none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Montserrat ExtraBold"/>
              <a:buNone/>
              <a:defRPr sz="2600" b="0" i="0" u="none" strike="noStrike" cap="none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Montserrat ExtraBold"/>
              <a:buNone/>
              <a:defRPr sz="2600" b="0" i="0" u="none" strike="noStrike" cap="none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Montserrat ExtraBold"/>
              <a:buNone/>
              <a:defRPr sz="2600" b="0" i="0" u="none" strike="noStrike" cap="none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Montserrat ExtraBold"/>
              <a:buNone/>
              <a:defRPr sz="2600" b="0" i="0" u="none" strike="noStrike" cap="none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Montserrat ExtraBold"/>
              <a:buNone/>
              <a:defRPr sz="2600" b="0" i="0" u="none" strike="noStrike" cap="none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Montserrat ExtraBold"/>
              <a:buNone/>
              <a:defRPr sz="2600" b="0" i="0" u="none" strike="noStrike" cap="none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Montserrat ExtraBold"/>
              <a:buNone/>
              <a:defRPr sz="2600" b="0" i="0" u="none" strike="noStrike" cap="none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Montserrat ExtraBold"/>
              <a:buNone/>
              <a:defRPr sz="2600" b="0" i="0" u="none" strike="noStrike" cap="none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9pPr>
          </a:lstStyle>
          <a:p>
            <a:pPr algn="ctr"/>
            <a:r>
              <a:rPr lang="en-US" sz="1800" dirty="0">
                <a:solidFill>
                  <a:schemeClr val="tx1"/>
                </a:solidFill>
                <a:latin typeface="Lucida Sans" panose="020B0602030504020204" pitchFamily="34" charset="0"/>
              </a:rPr>
              <a:t>Case 2 </a:t>
            </a:r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9CA85C75-C107-C10B-B26E-08E980EA59CA}"/>
              </a:ext>
            </a:extLst>
          </p:cNvPr>
          <p:cNvSpPr/>
          <p:nvPr/>
        </p:nvSpPr>
        <p:spPr>
          <a:xfrm rot="13468513">
            <a:off x="367404" y="3671596"/>
            <a:ext cx="419951" cy="98328"/>
          </a:xfrm>
          <a:prstGeom prst="right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A7FCE711-B816-620E-B0C2-45BF430D1851}"/>
              </a:ext>
            </a:extLst>
          </p:cNvPr>
          <p:cNvSpPr/>
          <p:nvPr/>
        </p:nvSpPr>
        <p:spPr>
          <a:xfrm rot="13468513">
            <a:off x="354528" y="2003201"/>
            <a:ext cx="419951" cy="98328"/>
          </a:xfrm>
          <a:prstGeom prst="right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31E5F75E-1248-C08D-EA76-181FC486E5B3}"/>
              </a:ext>
            </a:extLst>
          </p:cNvPr>
          <p:cNvSpPr/>
          <p:nvPr/>
        </p:nvSpPr>
        <p:spPr>
          <a:xfrm rot="13468513">
            <a:off x="2972156" y="1724451"/>
            <a:ext cx="419951" cy="98328"/>
          </a:xfrm>
          <a:prstGeom prst="right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5" name="Arrow: Right 14">
            <a:extLst>
              <a:ext uri="{FF2B5EF4-FFF2-40B4-BE49-F238E27FC236}">
                <a16:creationId xmlns:a16="http://schemas.microsoft.com/office/drawing/2014/main" id="{2B597C46-C399-A9AC-819A-E55C2D7E6834}"/>
              </a:ext>
            </a:extLst>
          </p:cNvPr>
          <p:cNvSpPr/>
          <p:nvPr/>
        </p:nvSpPr>
        <p:spPr>
          <a:xfrm rot="18544925">
            <a:off x="1488978" y="1939891"/>
            <a:ext cx="419951" cy="98328"/>
          </a:xfrm>
          <a:prstGeom prst="right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7" name="Arrow: Right 16">
            <a:extLst>
              <a:ext uri="{FF2B5EF4-FFF2-40B4-BE49-F238E27FC236}">
                <a16:creationId xmlns:a16="http://schemas.microsoft.com/office/drawing/2014/main" id="{0DECB2E0-EC6D-6A66-0AB3-BDA1BCED84DB}"/>
              </a:ext>
            </a:extLst>
          </p:cNvPr>
          <p:cNvSpPr/>
          <p:nvPr/>
        </p:nvSpPr>
        <p:spPr>
          <a:xfrm rot="18544925">
            <a:off x="1470839" y="3620104"/>
            <a:ext cx="419951" cy="98328"/>
          </a:xfrm>
          <a:prstGeom prst="right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8" name="Arrow: Right 17">
            <a:extLst>
              <a:ext uri="{FF2B5EF4-FFF2-40B4-BE49-F238E27FC236}">
                <a16:creationId xmlns:a16="http://schemas.microsoft.com/office/drawing/2014/main" id="{3A6AC519-D5F2-71F4-F019-A40826FACBD1}"/>
              </a:ext>
            </a:extLst>
          </p:cNvPr>
          <p:cNvSpPr/>
          <p:nvPr/>
        </p:nvSpPr>
        <p:spPr>
          <a:xfrm rot="18544925">
            <a:off x="4120562" y="1724758"/>
            <a:ext cx="419951" cy="98328"/>
          </a:xfrm>
          <a:prstGeom prst="right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544FCD9-4130-ABFA-0723-ED72C15285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071" y="2782821"/>
            <a:ext cx="2338324" cy="161463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E6B54190-928D-412F-945C-869417FE6EF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2201"/>
          <a:stretch>
            <a:fillRect/>
          </a:stretch>
        </p:blipFill>
        <p:spPr>
          <a:xfrm>
            <a:off x="2486029" y="1053326"/>
            <a:ext cx="2419967" cy="1655362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BEADED69-9E20-1C3A-566D-8108FABD8A6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85714" y1="27273" x2="85714" y2="8636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94353" y="3970780"/>
            <a:ext cx="266737" cy="419158"/>
          </a:xfrm>
          <a:prstGeom prst="rect">
            <a:avLst/>
          </a:prstGeom>
        </p:spPr>
      </p:pic>
      <mc:AlternateContent xmlns:mc="http://schemas.openxmlformats.org/markup-compatibility/2006">
        <mc:Choice xmlns:aink="http://schemas.microsoft.com/office/drawing/2016/ink" xmlns:p14="http://schemas.microsoft.com/office/powerpoint/2010/main" xmlns="" Requires="p14 aink">
          <p:contentPart p14:bwMode="auto" r:id="rId7">
            <p14:nvContentPartPr>
              <p14:cNvPr id="63" name="Ink 62">
                <a:extLst>
                  <a:ext uri="{FF2B5EF4-FFF2-40B4-BE49-F238E27FC236}">
                    <a16:creationId xmlns:a16="http://schemas.microsoft.com/office/drawing/2014/main" id="{6546288C-CB42-14E0-E043-ADD725BECA7E}"/>
                  </a:ext>
                </a:extLst>
              </p14:cNvPr>
              <p14:cNvContentPartPr/>
              <p14:nvPr/>
            </p14:nvContentPartPr>
            <p14:xfrm>
              <a:off x="5886300" y="2063750"/>
              <a:ext cx="360" cy="360"/>
            </p14:xfrm>
          </p:contentPart>
        </mc:Choice>
        <mc:Fallback>
          <p:pic>
            <p:nvPicPr>
              <p:cNvPr id="63" name="Ink 62">
                <a:extLst>
                  <a:ext uri="{FF2B5EF4-FFF2-40B4-BE49-F238E27FC236}">
                    <a16:creationId xmlns:a16="http://schemas.microsoft.com/office/drawing/2014/main" id="{6546288C-CB42-14E0-E043-ADD725BECA7E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868300" y="1956110"/>
                <a:ext cx="36000" cy="216000"/>
              </a:xfrm>
              <a:prstGeom prst="rect">
                <a:avLst/>
              </a:prstGeom>
            </p:spPr>
          </p:pic>
        </mc:Fallback>
      </mc:AlternateContent>
      <p:pic>
        <p:nvPicPr>
          <p:cNvPr id="65" name="Picture 64">
            <a:extLst>
              <a:ext uri="{FF2B5EF4-FFF2-40B4-BE49-F238E27FC236}">
                <a16:creationId xmlns:a16="http://schemas.microsoft.com/office/drawing/2014/main" id="{AA580680-E1E1-9FDE-E5C9-0C1F3EFFCE8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6200000">
            <a:off x="4463153" y="2452323"/>
            <a:ext cx="257212" cy="181931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E3E2A615-981D-FE21-E499-5200044269A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17857" y1="10714" x2="53571" y2="50000"/>
                      </a14:backgroundRemoval>
                    </a14:imgEffect>
                  </a14:imgLayer>
                </a14:imgProps>
              </a:ext>
            </a:extLst>
          </a:blip>
          <a:srcRect l="16790" t="1785" r="-1"/>
          <a:stretch>
            <a:fillRect/>
          </a:stretch>
        </p:blipFill>
        <p:spPr>
          <a:xfrm>
            <a:off x="4442944" y="2409921"/>
            <a:ext cx="221953" cy="261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4096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360440" y="5166943"/>
            <a:ext cx="411525" cy="393600"/>
          </a:xfrm>
        </p:spPr>
        <p:txBody>
          <a:bodyPr/>
          <a:lstStyle/>
          <a:p>
            <a:fld id="{B6F15528-21DE-4FAA-801E-634DDDAF4B2B}" type="slidenum">
              <a:rPr lang="en-IN" smtClean="0"/>
              <a:t>12</a:t>
            </a:fld>
            <a:endParaRPr lang="en-IN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0362" y="2315844"/>
            <a:ext cx="3828415" cy="102091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2338" y="523396"/>
            <a:ext cx="3836439" cy="168136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0363" y="3442358"/>
            <a:ext cx="3828415" cy="149662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7598" y="0"/>
            <a:ext cx="6342804" cy="658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3915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83326" y="1399943"/>
            <a:ext cx="3161847" cy="142883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BD9016C-A417-0DF8-6122-3E03750BE03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3809" r="3893"/>
          <a:stretch/>
        </p:blipFill>
        <p:spPr>
          <a:xfrm>
            <a:off x="1664414" y="114907"/>
            <a:ext cx="3180759" cy="108412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D1F41D1-89AA-FFC2-0032-2E71DD9DDD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24609" y="2513712"/>
            <a:ext cx="1241127" cy="27318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DAA760E-7CF2-7183-EA02-A62F2396BA46}"/>
              </a:ext>
            </a:extLst>
          </p:cNvPr>
          <p:cNvSpPr txBox="1"/>
          <p:nvPr/>
        </p:nvSpPr>
        <p:spPr>
          <a:xfrm>
            <a:off x="4141018" y="1656740"/>
            <a:ext cx="1408310" cy="2146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95" dirty="0">
                <a:latin typeface="Lucida Sans" panose="020B0602030504020204" pitchFamily="34" charset="0"/>
              </a:rPr>
              <a:t>Published :AUG 2009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7E32D0A-7F5D-B3F7-F55E-4BA44690D8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1176195" y="494832"/>
            <a:ext cx="976440" cy="32427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3199651-73EE-9DB9-DF10-3933C38E2A4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62537" y="877386"/>
            <a:ext cx="423665" cy="41577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24875" y="4450741"/>
            <a:ext cx="3103133" cy="48772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00489" y="3029693"/>
            <a:ext cx="3127519" cy="1243692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758777" y="3730953"/>
            <a:ext cx="2991081" cy="112670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B1B3B6B-6250-CB0A-BCF9-F84E80BCAF56}"/>
              </a:ext>
            </a:extLst>
          </p:cNvPr>
          <p:cNvSpPr txBox="1"/>
          <p:nvPr/>
        </p:nvSpPr>
        <p:spPr>
          <a:xfrm>
            <a:off x="5411557" y="4294304"/>
            <a:ext cx="1338301" cy="1943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3" dirty="0">
                <a:latin typeface="Lucida Sans" panose="020B0602030504020204" pitchFamily="34" charset="0"/>
              </a:rPr>
              <a:t>Published : 2019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7E0D824-79D9-F632-0D01-9D73DBDD30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301" y="3730953"/>
            <a:ext cx="3487803" cy="1126701"/>
          </a:xfrm>
          <a:prstGeom prst="rect">
            <a:avLst/>
          </a:prstGeom>
        </p:spPr>
      </p:pic>
      <p:pic>
        <p:nvPicPr>
          <p:cNvPr id="11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56436" y="324931"/>
            <a:ext cx="2583016" cy="167405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90484" y="354663"/>
            <a:ext cx="3182388" cy="16460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92371" y="2223961"/>
            <a:ext cx="3645499" cy="1378313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CDEFC0F-9D48-B11D-856D-C5665FA7885E}"/>
              </a:ext>
            </a:extLst>
          </p:cNvPr>
          <p:cNvCxnSpPr>
            <a:cxnSpLocks/>
          </p:cNvCxnSpPr>
          <p:nvPr/>
        </p:nvCxnSpPr>
        <p:spPr>
          <a:xfrm>
            <a:off x="0" y="1794415"/>
            <a:ext cx="68580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77183D8-BB0A-5604-84BC-6699DECEE00D}"/>
              </a:ext>
            </a:extLst>
          </p:cNvPr>
          <p:cNvCxnSpPr>
            <a:cxnSpLocks/>
          </p:cNvCxnSpPr>
          <p:nvPr/>
        </p:nvCxnSpPr>
        <p:spPr>
          <a:xfrm>
            <a:off x="50162" y="3248909"/>
            <a:ext cx="68580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5233" y="1892157"/>
            <a:ext cx="1243692" cy="1243692"/>
          </a:xfrm>
          <a:prstGeom prst="rect">
            <a:avLst/>
          </a:prstGeom>
        </p:spPr>
      </p:pic>
      <p:graphicFrame>
        <p:nvGraphicFramePr>
          <p:cNvPr id="3" name="Content Placeholder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04435181"/>
              </p:ext>
            </p:extLst>
          </p:nvPr>
        </p:nvGraphicFramePr>
        <p:xfrm>
          <a:off x="2882900" y="804863"/>
          <a:ext cx="3632200" cy="741680"/>
        </p:xfrm>
        <a:graphic>
          <a:graphicData uri="http://schemas.openxmlformats.org/drawingml/2006/table">
            <a:tbl>
              <a:tblPr firstRow="1" bandRow="1">
                <a:tableStyleId>{8A243AC6-E6AA-472F-B608-43287C50BADC}</a:tableStyleId>
              </a:tblPr>
              <a:tblGrid>
                <a:gridCol w="726440">
                  <a:extLst>
                    <a:ext uri="{9D8B030D-6E8A-4147-A177-3AD203B41FA5}">
                      <a16:colId xmlns:a16="http://schemas.microsoft.com/office/drawing/2014/main" val="3050323880"/>
                    </a:ext>
                  </a:extLst>
                </a:gridCol>
                <a:gridCol w="726440">
                  <a:extLst>
                    <a:ext uri="{9D8B030D-6E8A-4147-A177-3AD203B41FA5}">
                      <a16:colId xmlns:a16="http://schemas.microsoft.com/office/drawing/2014/main" val="2420387348"/>
                    </a:ext>
                  </a:extLst>
                </a:gridCol>
                <a:gridCol w="726440">
                  <a:extLst>
                    <a:ext uri="{9D8B030D-6E8A-4147-A177-3AD203B41FA5}">
                      <a16:colId xmlns:a16="http://schemas.microsoft.com/office/drawing/2014/main" val="426386647"/>
                    </a:ext>
                  </a:extLst>
                </a:gridCol>
                <a:gridCol w="726440">
                  <a:extLst>
                    <a:ext uri="{9D8B030D-6E8A-4147-A177-3AD203B41FA5}">
                      <a16:colId xmlns:a16="http://schemas.microsoft.com/office/drawing/2014/main" val="1758686740"/>
                    </a:ext>
                  </a:extLst>
                </a:gridCol>
                <a:gridCol w="726440">
                  <a:extLst>
                    <a:ext uri="{9D8B030D-6E8A-4147-A177-3AD203B41FA5}">
                      <a16:colId xmlns:a16="http://schemas.microsoft.com/office/drawing/2014/main" val="267956681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320495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390191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765290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IN" smtClean="0"/>
              <a:t>2</a:t>
            </a:fld>
            <a:endParaRPr lang="en-IN"/>
          </a:p>
        </p:txBody>
      </p:sp>
      <p:sp>
        <p:nvSpPr>
          <p:cNvPr id="5" name="TextBox 4"/>
          <p:cNvSpPr txBox="1"/>
          <p:nvPr/>
        </p:nvSpPr>
        <p:spPr>
          <a:xfrm>
            <a:off x="88233" y="2117558"/>
            <a:ext cx="66215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dirty="0" smtClean="0"/>
              <a:t>CELEBRITY PICS A LITTLE BRIGHTER</a:t>
            </a:r>
          </a:p>
          <a:p>
            <a:pPr algn="ctr"/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5427593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352348" y="4767742"/>
            <a:ext cx="452678" cy="357818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B6F15528-21DE-4FAA-801E-634DDDAF4B2B}" type="slidenum">
              <a:rPr kumimoji="0" lang="en-IN" sz="1200" b="0" i="0" u="none" strike="noStrike" kern="0" cap="none" spc="0" normalizeH="0" baseline="0" noProof="0" smtClean="0">
                <a:ln>
                  <a:noFill/>
                </a:ln>
                <a:solidFill>
                  <a:srgbClr val="B7B7B7"/>
                </a:solidFill>
                <a:effectLst/>
                <a:uLnTx/>
                <a:uFillTx/>
                <a:latin typeface="Montserrat Light"/>
                <a:sym typeface="Montserrat Light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</a:t>
            </a:fld>
            <a:endParaRPr kumimoji="0" lang="en-IN" sz="1200" b="0" i="0" u="none" strike="noStrike" kern="0" cap="none" spc="0" normalizeH="0" baseline="0" noProof="0">
              <a:ln>
                <a:noFill/>
              </a:ln>
              <a:solidFill>
                <a:srgbClr val="B7B7B7"/>
              </a:solidFill>
              <a:effectLst/>
              <a:uLnTx/>
              <a:uFillTx/>
              <a:latin typeface="Montserrat Light"/>
              <a:sym typeface="Montserrat Light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89949" y="-16227"/>
            <a:ext cx="7955970" cy="5175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03695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360440" y="4749851"/>
            <a:ext cx="411525" cy="393600"/>
          </a:xfrm>
        </p:spPr>
        <p:txBody>
          <a:bodyPr/>
          <a:lstStyle/>
          <a:p>
            <a:fld id="{B6F15528-21DE-4FAA-801E-634DDDAF4B2B}" type="slidenum">
              <a:rPr lang="en-IN" smtClean="0"/>
              <a:t>4</a:t>
            </a:fld>
            <a:endParaRPr lang="en-IN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t="87814"/>
          <a:stretch/>
        </p:blipFill>
        <p:spPr>
          <a:xfrm>
            <a:off x="32085" y="4427621"/>
            <a:ext cx="6858000" cy="63566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75907" t="3244" r="584" b="12032"/>
          <a:stretch/>
        </p:blipFill>
        <p:spPr>
          <a:xfrm>
            <a:off x="5237747" y="16041"/>
            <a:ext cx="1612232" cy="441960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54668" y="587688"/>
            <a:ext cx="4983079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3814" indent="-228600" algn="just">
              <a:spcBef>
                <a:spcPts val="612"/>
              </a:spcBef>
              <a:buFont typeface="+mj-lt"/>
              <a:buAutoNum type="arabicPeriod"/>
            </a:pPr>
            <a:r>
              <a:rPr lang="en-IN" sz="1100" dirty="0" smtClean="0">
                <a:latin typeface="Lucida Sans" panose="020B0602030504020204" pitchFamily="34" charset="0"/>
              </a:rPr>
              <a:t>Many </a:t>
            </a:r>
            <a:r>
              <a:rPr lang="en-IN" sz="1100" dirty="0">
                <a:latin typeface="Lucida Sans" panose="020B0602030504020204" pitchFamily="34" charset="0"/>
              </a:rPr>
              <a:t>patients come for consultation after being advised surgical treatment elsewhere, including stem cell treatment, platelet injections, surgical decompression/forage technique (drilling of the femoral head) and, of course, even hip </a:t>
            </a:r>
            <a:r>
              <a:rPr lang="en-IN" sz="1100" dirty="0" smtClean="0">
                <a:latin typeface="Lucida Sans" panose="020B0602030504020204" pitchFamily="34" charset="0"/>
              </a:rPr>
              <a:t>replacement.</a:t>
            </a:r>
          </a:p>
          <a:p>
            <a:pPr marL="253814" indent="-228600" algn="just">
              <a:spcBef>
                <a:spcPts val="612"/>
              </a:spcBef>
              <a:buFont typeface="+mj-lt"/>
              <a:buAutoNum type="arabicPeriod"/>
            </a:pPr>
            <a:r>
              <a:rPr lang="en-IN" sz="1100" dirty="0" smtClean="0">
                <a:latin typeface="Lucida Sans" panose="020B0602030504020204" pitchFamily="34" charset="0"/>
              </a:rPr>
              <a:t>In </a:t>
            </a:r>
            <a:r>
              <a:rPr lang="en-IN" sz="1100" dirty="0">
                <a:latin typeface="Lucida Sans" panose="020B0602030504020204" pitchFamily="34" charset="0"/>
              </a:rPr>
              <a:t>majority of these cases, surgical intervention was avoided. </a:t>
            </a:r>
            <a:r>
              <a:rPr lang="en-IN" sz="1100" b="1" dirty="0">
                <a:latin typeface="Lucida Sans" panose="020B0602030504020204" pitchFamily="34" charset="0"/>
              </a:rPr>
              <a:t>Relief from pain was seen within 3-6 weeks and were freely </a:t>
            </a:r>
            <a:r>
              <a:rPr lang="en-IN" sz="1100" b="1" dirty="0" smtClean="0">
                <a:latin typeface="Lucida Sans" panose="020B0602030504020204" pitchFamily="34" charset="0"/>
              </a:rPr>
              <a:t>ambulant.</a:t>
            </a:r>
          </a:p>
          <a:p>
            <a:pPr marL="253814" indent="-228600" algn="just">
              <a:spcBef>
                <a:spcPts val="612"/>
              </a:spcBef>
              <a:buFont typeface="+mj-lt"/>
              <a:buAutoNum type="arabicPeriod"/>
            </a:pPr>
            <a:r>
              <a:rPr lang="en-IN" sz="1100" dirty="0" smtClean="0">
                <a:latin typeface="Lucida Sans" panose="020B0602030504020204" pitchFamily="34" charset="0"/>
              </a:rPr>
              <a:t>This </a:t>
            </a:r>
            <a:r>
              <a:rPr lang="en-IN" sz="1100" dirty="0">
                <a:latin typeface="Lucida Sans" panose="020B0602030504020204" pitchFamily="34" charset="0"/>
              </a:rPr>
              <a:t>research on bisphosphonate therapy in the management of AVN has paved the way for an economically viable medical mode of treatment of this painful condition.  The treatment can postpone/avoid the need for expensive hip replacement surgery</a:t>
            </a:r>
            <a:r>
              <a:rPr lang="en-IN" sz="1100" dirty="0" smtClean="0">
                <a:latin typeface="Lucida Sans" panose="020B0602030504020204" pitchFamily="34" charset="0"/>
              </a:rPr>
              <a:t>.</a:t>
            </a:r>
          </a:p>
          <a:p>
            <a:pPr marL="253814" indent="-228600" algn="just">
              <a:spcBef>
                <a:spcPts val="612"/>
              </a:spcBef>
              <a:buFont typeface="+mj-lt"/>
              <a:buAutoNum type="arabicPeriod"/>
            </a:pPr>
            <a:r>
              <a:rPr lang="en-IN" sz="1100" b="1" dirty="0" smtClean="0">
                <a:latin typeface="Lucida Sans" panose="020B0602030504020204" pitchFamily="34" charset="0"/>
              </a:rPr>
              <a:t>Patients </a:t>
            </a:r>
            <a:r>
              <a:rPr lang="en-IN" sz="1100" b="1" dirty="0">
                <a:latin typeface="Lucida Sans" panose="020B0602030504020204" pitchFamily="34" charset="0"/>
              </a:rPr>
              <a:t>who do not respond adequately and have persistent complaints are offered surgery, that is Total Hip </a:t>
            </a:r>
            <a:r>
              <a:rPr lang="en-IN" sz="1100" b="1" dirty="0" smtClean="0">
                <a:latin typeface="Lucida Sans" panose="020B0602030504020204" pitchFamily="34" charset="0"/>
              </a:rPr>
              <a:t>Replacement.</a:t>
            </a:r>
          </a:p>
          <a:p>
            <a:pPr marL="253814" indent="-228600" algn="just">
              <a:spcBef>
                <a:spcPts val="612"/>
              </a:spcBef>
              <a:buFont typeface="+mj-lt"/>
              <a:buAutoNum type="arabicPeriod"/>
            </a:pPr>
            <a:r>
              <a:rPr lang="en-IN" sz="1100" dirty="0" smtClean="0">
                <a:latin typeface="Lucida Sans" panose="020B0602030504020204" pitchFamily="34" charset="0"/>
              </a:rPr>
              <a:t>Those </a:t>
            </a:r>
            <a:r>
              <a:rPr lang="en-IN" sz="1100" dirty="0">
                <a:latin typeface="Lucida Sans" panose="020B0602030504020204" pitchFamily="34" charset="0"/>
              </a:rPr>
              <a:t>patients suffering from advanced disease with collapse of the femoral head and arthritis of the joints needed THR (Total Hip Replacement) as the </a:t>
            </a:r>
            <a:r>
              <a:rPr lang="en-IN" sz="1100" dirty="0" smtClean="0">
                <a:latin typeface="Lucida Sans" panose="020B0602030504020204" pitchFamily="34" charset="0"/>
              </a:rPr>
              <a:t>cure.</a:t>
            </a:r>
          </a:p>
          <a:p>
            <a:pPr marL="253814" indent="-228600" algn="just">
              <a:spcBef>
                <a:spcPts val="612"/>
              </a:spcBef>
              <a:buFont typeface="+mj-lt"/>
              <a:buAutoNum type="arabicPeriod"/>
            </a:pPr>
            <a:r>
              <a:rPr lang="en-IN" sz="1100" b="1" dirty="0" smtClean="0">
                <a:latin typeface="Lucida Sans" panose="020B0602030504020204" pitchFamily="34" charset="0"/>
              </a:rPr>
              <a:t>HIP </a:t>
            </a:r>
            <a:r>
              <a:rPr lang="en-IN" sz="1100" b="1" dirty="0">
                <a:latin typeface="Lucida Sans" panose="020B0602030504020204" pitchFamily="34" charset="0"/>
              </a:rPr>
              <a:t>REPLACEMENT PATIENTS ARE GENERALLY PERMITTED A FULL RANGE OF MOVEMENT AFTER HIP REPLACEMENT BY DR. SANJAY </a:t>
            </a:r>
            <a:r>
              <a:rPr lang="en-IN" sz="1100" b="1" dirty="0" smtClean="0">
                <a:latin typeface="Lucida Sans" panose="020B0602030504020204" pitchFamily="34" charset="0"/>
              </a:rPr>
              <a:t>AGARWALA'S </a:t>
            </a:r>
            <a:r>
              <a:rPr lang="en-IN" sz="1100" b="1" dirty="0">
                <a:latin typeface="Lucida Sans" panose="020B0602030504020204" pitchFamily="34" charset="0"/>
              </a:rPr>
              <a:t>TECHNIQUE.</a:t>
            </a:r>
          </a:p>
        </p:txBody>
      </p:sp>
      <p:sp>
        <p:nvSpPr>
          <p:cNvPr id="8" name="Rectangle 7"/>
          <p:cNvSpPr/>
          <p:nvPr/>
        </p:nvSpPr>
        <p:spPr>
          <a:xfrm>
            <a:off x="567112" y="265840"/>
            <a:ext cx="151547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8405">
              <a:spcBef>
                <a:spcPts val="83"/>
              </a:spcBef>
            </a:pPr>
            <a:r>
              <a:rPr lang="en-US" b="1" dirty="0" smtClean="0">
                <a:solidFill>
                  <a:schemeClr val="bg1"/>
                </a:solidFill>
                <a:latin typeface="Lucida Sans" panose="020B0602030504020204" pitchFamily="34" charset="0"/>
                <a:ea typeface="Tahoma" panose="020B0604030504040204" pitchFamily="34" charset="0"/>
                <a:cs typeface="Times New Roman" panose="02020603050405020304" pitchFamily="18" charset="0"/>
              </a:rPr>
              <a:t>SOME TRUTHS</a:t>
            </a:r>
            <a:endParaRPr lang="en-US" b="1" dirty="0">
              <a:solidFill>
                <a:schemeClr val="bg1"/>
              </a:solidFill>
              <a:latin typeface="Lucida Sans" panose="020B0602030504020204" pitchFamily="34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57079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object 4"/>
          <p:cNvGrpSpPr/>
          <p:nvPr/>
        </p:nvGrpSpPr>
        <p:grpSpPr>
          <a:xfrm>
            <a:off x="5176205" y="39085"/>
            <a:ext cx="1665655" cy="1986002"/>
            <a:chOff x="7878974" y="80438"/>
            <a:chExt cx="2179955" cy="2773680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968179" y="169643"/>
              <a:ext cx="2090220" cy="2582705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878974" y="80438"/>
              <a:ext cx="2179424" cy="2773380"/>
            </a:xfrm>
            <a:prstGeom prst="rect">
              <a:avLst/>
            </a:prstGeom>
          </p:spPr>
        </p:pic>
      </p:grpSp>
      <p:grpSp>
        <p:nvGrpSpPr>
          <p:cNvPr id="7" name="object 7"/>
          <p:cNvGrpSpPr/>
          <p:nvPr/>
        </p:nvGrpSpPr>
        <p:grpSpPr>
          <a:xfrm>
            <a:off x="4962726" y="1357262"/>
            <a:ext cx="1878834" cy="3485950"/>
            <a:chOff x="7548343" y="2170948"/>
            <a:chExt cx="2510056" cy="5574757"/>
          </a:xfrm>
        </p:grpSpPr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057248" y="4874164"/>
              <a:ext cx="2001151" cy="2729049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835966" y="4729509"/>
              <a:ext cx="2136707" cy="3016196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996649" y="2556027"/>
              <a:ext cx="2061750" cy="2834670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548343" y="2170948"/>
              <a:ext cx="2510056" cy="3601492"/>
            </a:xfrm>
            <a:prstGeom prst="rect">
              <a:avLst/>
            </a:prstGeom>
          </p:spPr>
        </p:pic>
      </p:grpSp>
      <p:sp>
        <p:nvSpPr>
          <p:cNvPr id="26" name="object 19">
            <a:extLst>
              <a:ext uri="{FF2B5EF4-FFF2-40B4-BE49-F238E27FC236}">
                <a16:creationId xmlns:a16="http://schemas.microsoft.com/office/drawing/2014/main" id="{16A84350-94DD-6B13-1EFA-F8F31F380AF6}"/>
              </a:ext>
            </a:extLst>
          </p:cNvPr>
          <p:cNvSpPr txBox="1"/>
          <p:nvPr/>
        </p:nvSpPr>
        <p:spPr>
          <a:xfrm>
            <a:off x="761324" y="201171"/>
            <a:ext cx="4432305" cy="318386"/>
          </a:xfrm>
          <a:prstGeom prst="rect">
            <a:avLst/>
          </a:prstGeom>
          <a:noFill/>
        </p:spPr>
        <p:txBody>
          <a:bodyPr vert="horz" wrap="square" lIns="0" tIns="10507" rIns="0" bIns="0" rtlCol="0">
            <a:spAutoFit/>
          </a:bodyPr>
          <a:lstStyle/>
          <a:p>
            <a:pPr marL="8405">
              <a:spcBef>
                <a:spcPts val="83"/>
              </a:spcBef>
            </a:pPr>
            <a:r>
              <a:rPr lang="en-US" sz="2000" b="1" dirty="0">
                <a:solidFill>
                  <a:schemeClr val="bg1"/>
                </a:solidFill>
                <a:latin typeface="Lucida Sans" panose="020B0602030504020204" pitchFamily="34" charset="0"/>
                <a:ea typeface="Tahoma" panose="020B0604030504040204" pitchFamily="34" charset="0"/>
                <a:cs typeface="Times New Roman" panose="02020603050405020304" pitchFamily="18" charset="0"/>
              </a:rPr>
              <a:t>Internationally Published Facts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C73E687-E479-4549-C091-80C10C061EB2}"/>
              </a:ext>
            </a:extLst>
          </p:cNvPr>
          <p:cNvSpPr txBox="1"/>
          <p:nvPr/>
        </p:nvSpPr>
        <p:spPr>
          <a:xfrm>
            <a:off x="149015" y="708419"/>
            <a:ext cx="5044615" cy="37266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53814" indent="-228600">
              <a:spcBef>
                <a:spcPts val="612"/>
              </a:spcBef>
              <a:buFont typeface="+mj-lt"/>
              <a:buAutoNum type="arabicPeriod"/>
            </a:pPr>
            <a:r>
              <a:rPr lang="en-US" sz="950" dirty="0">
                <a:latin typeface="Lucida Sans" panose="020B0602030504020204" pitchFamily="34" charset="0"/>
                <a:cs typeface="Times New Roman" panose="02020603050405020304" pitchFamily="18" charset="0"/>
              </a:rPr>
              <a:t>This</a:t>
            </a:r>
            <a:r>
              <a:rPr lang="en-US" sz="950" spc="53" dirty="0">
                <a:latin typeface="Lucida Sans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950" dirty="0">
                <a:latin typeface="Lucida Sans" panose="020B0602030504020204" pitchFamily="34" charset="0"/>
                <a:cs typeface="Times New Roman" panose="02020603050405020304" pitchFamily="18" charset="0"/>
              </a:rPr>
              <a:t>is</a:t>
            </a:r>
            <a:r>
              <a:rPr lang="en-US" sz="950" spc="53" dirty="0">
                <a:latin typeface="Lucida Sans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950" spc="60" dirty="0">
                <a:latin typeface="Lucida Sans" panose="020B0602030504020204" pitchFamily="34" charset="0"/>
                <a:cs typeface="Times New Roman" panose="02020603050405020304" pitchFamily="18" charset="0"/>
              </a:rPr>
              <a:t>the</a:t>
            </a:r>
            <a:r>
              <a:rPr lang="en-US" sz="950" spc="53" dirty="0">
                <a:latin typeface="Lucida Sans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950" spc="96" dirty="0">
                <a:latin typeface="Lucida Sans" panose="020B0602030504020204" pitchFamily="34" charset="0"/>
                <a:cs typeface="Times New Roman" panose="02020603050405020304" pitchFamily="18" charset="0"/>
              </a:rPr>
              <a:t>result </a:t>
            </a:r>
            <a:r>
              <a:rPr lang="en-US" sz="950" spc="73" dirty="0">
                <a:latin typeface="Lucida Sans" panose="020B0602030504020204" pitchFamily="34" charset="0"/>
                <a:cs typeface="Times New Roman" panose="02020603050405020304" pitchFamily="18" charset="0"/>
              </a:rPr>
              <a:t>of</a:t>
            </a:r>
            <a:r>
              <a:rPr lang="en-US" sz="950" spc="53" dirty="0">
                <a:latin typeface="Lucida Sans" panose="020B0602030504020204" pitchFamily="34" charset="0"/>
                <a:cs typeface="Times New Roman" panose="02020603050405020304" pitchFamily="18" charset="0"/>
              </a:rPr>
              <a:t> over </a:t>
            </a:r>
            <a:r>
              <a:rPr lang="en-US" sz="950" spc="-17" dirty="0">
                <a:latin typeface="Lucida Sans" panose="020B0602030504020204" pitchFamily="34" charset="0"/>
                <a:cs typeface="Times New Roman" panose="02020603050405020304" pitchFamily="18" charset="0"/>
              </a:rPr>
              <a:t>two </a:t>
            </a:r>
            <a:r>
              <a:rPr lang="en-US" sz="950" dirty="0">
                <a:latin typeface="Lucida Sans" panose="020B0602030504020204" pitchFamily="34" charset="0"/>
                <a:cs typeface="Times New Roman" panose="02020603050405020304" pitchFamily="18" charset="0"/>
              </a:rPr>
              <a:t>decades</a:t>
            </a:r>
            <a:r>
              <a:rPr lang="en-US" sz="950" spc="69" dirty="0">
                <a:latin typeface="Lucida Sans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950" spc="73" dirty="0">
                <a:latin typeface="Lucida Sans" panose="020B0602030504020204" pitchFamily="34" charset="0"/>
                <a:cs typeface="Times New Roman" panose="02020603050405020304" pitchFamily="18" charset="0"/>
              </a:rPr>
              <a:t>of</a:t>
            </a:r>
            <a:r>
              <a:rPr lang="en-US" sz="950" spc="69" dirty="0">
                <a:latin typeface="Lucida Sans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950" spc="31" dirty="0">
                <a:latin typeface="Lucida Sans" panose="020B0602030504020204" pitchFamily="34" charset="0"/>
                <a:cs typeface="Times New Roman" panose="02020603050405020304" pitchFamily="18" charset="0"/>
              </a:rPr>
              <a:t>dedicated</a:t>
            </a:r>
            <a:r>
              <a:rPr lang="en-US" sz="950" spc="69" dirty="0">
                <a:latin typeface="Lucida Sans" panose="020B0602030504020204" pitchFamily="34" charset="0"/>
                <a:cs typeface="Times New Roman" panose="02020603050405020304" pitchFamily="18" charset="0"/>
              </a:rPr>
              <a:t> research </a:t>
            </a:r>
            <a:r>
              <a:rPr lang="en-US" sz="950" dirty="0">
                <a:latin typeface="Lucida Sans" panose="020B0602030504020204" pitchFamily="34" charset="0"/>
                <a:cs typeface="Times New Roman" panose="02020603050405020304" pitchFamily="18" charset="0"/>
              </a:rPr>
              <a:t>and</a:t>
            </a:r>
            <a:r>
              <a:rPr lang="en-US" sz="950" spc="69" dirty="0">
                <a:latin typeface="Lucida Sans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950" spc="73" dirty="0">
                <a:latin typeface="Lucida Sans" panose="020B0602030504020204" pitchFamily="34" charset="0"/>
                <a:cs typeface="Times New Roman" panose="02020603050405020304" pitchFamily="18" charset="0"/>
              </a:rPr>
              <a:t>practice </a:t>
            </a:r>
            <a:r>
              <a:rPr lang="en-US" sz="950" dirty="0">
                <a:latin typeface="Lucida Sans" panose="020B0602030504020204" pitchFamily="34" charset="0"/>
                <a:cs typeface="Times New Roman" panose="02020603050405020304" pitchFamily="18" charset="0"/>
              </a:rPr>
              <a:t>in</a:t>
            </a:r>
            <a:r>
              <a:rPr lang="en-US" sz="950" spc="69" dirty="0">
                <a:latin typeface="Lucida Sans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950" dirty="0">
                <a:latin typeface="Lucida Sans" panose="020B0602030504020204" pitchFamily="34" charset="0"/>
                <a:cs typeface="Times New Roman" panose="02020603050405020304" pitchFamily="18" charset="0"/>
              </a:rPr>
              <a:t>medical</a:t>
            </a:r>
            <a:r>
              <a:rPr lang="en-US" sz="950" spc="69" dirty="0">
                <a:latin typeface="Lucida Sans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950" dirty="0">
                <a:latin typeface="Lucida Sans" panose="020B0602030504020204" pitchFamily="34" charset="0"/>
                <a:cs typeface="Times New Roman" panose="02020603050405020304" pitchFamily="18" charset="0"/>
              </a:rPr>
              <a:t>management</a:t>
            </a:r>
            <a:r>
              <a:rPr lang="en-US" sz="950" spc="69" dirty="0">
                <a:latin typeface="Lucida Sans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950" spc="56" dirty="0">
                <a:latin typeface="Lucida Sans" panose="020B0602030504020204" pitchFamily="34" charset="0"/>
                <a:cs typeface="Times New Roman" panose="02020603050405020304" pitchFamily="18" charset="0"/>
              </a:rPr>
              <a:t>of </a:t>
            </a:r>
            <a:r>
              <a:rPr lang="en-US" sz="950" spc="-13" dirty="0">
                <a:latin typeface="Lucida Sans" panose="020B0602030504020204" pitchFamily="34" charset="0"/>
                <a:cs typeface="Times New Roman" panose="02020603050405020304" pitchFamily="18" charset="0"/>
              </a:rPr>
              <a:t>AVN</a:t>
            </a:r>
            <a:r>
              <a:rPr lang="en-US" sz="950" spc="31" dirty="0">
                <a:latin typeface="Lucida Sans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950" dirty="0">
                <a:latin typeface="Lucida Sans" panose="020B0602030504020204" pitchFamily="34" charset="0"/>
                <a:cs typeface="Times New Roman" panose="02020603050405020304" pitchFamily="18" charset="0"/>
              </a:rPr>
              <a:t>by</a:t>
            </a:r>
            <a:r>
              <a:rPr lang="en-US" sz="950" spc="31" dirty="0">
                <a:latin typeface="Lucida Sans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950" dirty="0">
                <a:latin typeface="Lucida Sans" panose="020B0602030504020204" pitchFamily="34" charset="0"/>
                <a:cs typeface="Times New Roman" panose="02020603050405020304" pitchFamily="18" charset="0"/>
              </a:rPr>
              <a:t>Dr. </a:t>
            </a:r>
            <a:r>
              <a:rPr lang="en-US" sz="950" spc="53" dirty="0">
                <a:latin typeface="Lucida Sans" panose="020B0602030504020204" pitchFamily="34" charset="0"/>
                <a:cs typeface="Times New Roman" panose="02020603050405020304" pitchFamily="18" charset="0"/>
              </a:rPr>
              <a:t>Sanjay</a:t>
            </a:r>
            <a:r>
              <a:rPr lang="en-US" sz="950" spc="31" dirty="0">
                <a:latin typeface="Lucida Sans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950" spc="51" dirty="0">
                <a:latin typeface="Lucida Sans" panose="020B0602030504020204" pitchFamily="34" charset="0"/>
                <a:cs typeface="Times New Roman" panose="02020603050405020304" pitchFamily="18" charset="0"/>
              </a:rPr>
              <a:t>Agarwala. Th</a:t>
            </a:r>
            <a:r>
              <a:rPr lang="en-US" sz="950" dirty="0">
                <a:latin typeface="Lucida Sans" panose="020B0602030504020204" pitchFamily="34" charset="0"/>
                <a:cs typeface="Times New Roman" panose="02020603050405020304" pitchFamily="18" charset="0"/>
              </a:rPr>
              <a:t>is</a:t>
            </a:r>
            <a:r>
              <a:rPr lang="en-US" sz="950" spc="31" dirty="0">
                <a:latin typeface="Lucida Sans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950" spc="53" dirty="0">
                <a:latin typeface="Lucida Sans" panose="020B0602030504020204" pitchFamily="34" charset="0"/>
                <a:cs typeface="Times New Roman" panose="02020603050405020304" pitchFamily="18" charset="0"/>
              </a:rPr>
              <a:t>expertise</a:t>
            </a:r>
            <a:r>
              <a:rPr lang="en-US" sz="950" spc="31" dirty="0">
                <a:latin typeface="Lucida Sans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950" spc="89" dirty="0">
                <a:latin typeface="Lucida Sans" panose="020B0602030504020204" pitchFamily="34" charset="0"/>
                <a:cs typeface="Times New Roman" panose="02020603050405020304" pitchFamily="18" charset="0"/>
              </a:rPr>
              <a:t>offers</a:t>
            </a:r>
            <a:r>
              <a:rPr lang="en-US" sz="950" spc="31" dirty="0">
                <a:latin typeface="Lucida Sans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950" dirty="0">
                <a:latin typeface="Lucida Sans" panose="020B0602030504020204" pitchFamily="34" charset="0"/>
                <a:cs typeface="Times New Roman" panose="02020603050405020304" pitchFamily="18" charset="0"/>
              </a:rPr>
              <a:t>hope</a:t>
            </a:r>
            <a:r>
              <a:rPr lang="en-US" sz="950" spc="31" dirty="0">
                <a:latin typeface="Lucida Sans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950" spc="89" dirty="0">
                <a:latin typeface="Lucida Sans" panose="020B0602030504020204" pitchFamily="34" charset="0"/>
                <a:cs typeface="Times New Roman" panose="02020603050405020304" pitchFamily="18" charset="0"/>
              </a:rPr>
              <a:t>for </a:t>
            </a:r>
            <a:r>
              <a:rPr lang="en-US" sz="950" spc="56" dirty="0">
                <a:latin typeface="Lucida Sans" panose="020B0602030504020204" pitchFamily="34" charset="0"/>
                <a:cs typeface="Times New Roman" panose="02020603050405020304" pitchFamily="18" charset="0"/>
              </a:rPr>
              <a:t>patients</a:t>
            </a:r>
            <a:r>
              <a:rPr lang="en-US" sz="950" spc="36" dirty="0">
                <a:latin typeface="Lucida Sans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950" spc="47" dirty="0">
                <a:latin typeface="Lucida Sans" panose="020B0602030504020204" pitchFamily="34" charset="0"/>
                <a:cs typeface="Times New Roman" panose="02020603050405020304" pitchFamily="18" charset="0"/>
              </a:rPr>
              <a:t>with AVN of the hip</a:t>
            </a:r>
            <a:r>
              <a:rPr lang="en-US" sz="950" spc="-7" dirty="0">
                <a:latin typeface="Lucida Sans" panose="020B0602030504020204" pitchFamily="34" charset="0"/>
                <a:cs typeface="Times New Roman" panose="02020603050405020304" pitchFamily="18" charset="0"/>
              </a:rPr>
              <a:t>.</a:t>
            </a:r>
          </a:p>
          <a:p>
            <a:pPr marL="253814" indent="-228600">
              <a:spcBef>
                <a:spcPts val="612"/>
              </a:spcBef>
              <a:buFont typeface="+mj-lt"/>
              <a:buAutoNum type="arabicPeriod"/>
            </a:pPr>
            <a:endParaRPr lang="en-US" sz="950" spc="-7" dirty="0">
              <a:latin typeface="Lucida Sans" panose="020B0602030504020204" pitchFamily="34" charset="0"/>
              <a:cs typeface="Times New Roman" panose="02020603050405020304" pitchFamily="18" charset="0"/>
            </a:endParaRPr>
          </a:p>
          <a:p>
            <a:pPr marL="253814" indent="-228600">
              <a:spcBef>
                <a:spcPts val="612"/>
              </a:spcBef>
              <a:buFont typeface="+mj-lt"/>
              <a:buAutoNum type="arabicPeriod"/>
            </a:pPr>
            <a:r>
              <a:rPr lang="en-US" sz="950" spc="36" dirty="0">
                <a:latin typeface="Lucida Sans" panose="020B0602030504020204" pitchFamily="34" charset="0"/>
                <a:cs typeface="Times New Roman" panose="02020603050405020304" pitchFamily="18" charset="0"/>
              </a:rPr>
              <a:t>Dr.</a:t>
            </a:r>
            <a:r>
              <a:rPr lang="en-US" sz="950" spc="132" dirty="0">
                <a:latin typeface="Lucida Sans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950" spc="93" dirty="0">
                <a:latin typeface="Lucida Sans" panose="020B0602030504020204" pitchFamily="34" charset="0"/>
                <a:cs typeface="Times New Roman" panose="02020603050405020304" pitchFamily="18" charset="0"/>
              </a:rPr>
              <a:t>Sanjay</a:t>
            </a:r>
            <a:r>
              <a:rPr lang="en-US" sz="950" spc="135" dirty="0">
                <a:latin typeface="Lucida Sans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950" spc="119" dirty="0">
                <a:latin typeface="Lucida Sans" panose="020B0602030504020204" pitchFamily="34" charset="0"/>
                <a:cs typeface="Times New Roman" panose="02020603050405020304" pitchFamily="18" charset="0"/>
              </a:rPr>
              <a:t>Agarwala</a:t>
            </a:r>
            <a:r>
              <a:rPr lang="en-US" sz="950" spc="135" dirty="0">
                <a:latin typeface="Lucida Sans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950" spc="83" dirty="0">
                <a:latin typeface="Lucida Sans" panose="020B0602030504020204" pitchFamily="34" charset="0"/>
                <a:cs typeface="Times New Roman" panose="02020603050405020304" pitchFamily="18" charset="0"/>
              </a:rPr>
              <a:t>has</a:t>
            </a:r>
            <a:r>
              <a:rPr lang="en-US" sz="950" spc="135" dirty="0">
                <a:latin typeface="Lucida Sans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950" spc="107" dirty="0">
                <a:latin typeface="Lucida Sans" panose="020B0602030504020204" pitchFamily="34" charset="0"/>
                <a:cs typeface="Times New Roman" panose="02020603050405020304" pitchFamily="18" charset="0"/>
              </a:rPr>
              <a:t>proposed </a:t>
            </a:r>
            <a:r>
              <a:rPr lang="en-US" sz="950" spc="73" dirty="0">
                <a:latin typeface="Lucida Sans" panose="020B0602030504020204" pitchFamily="34" charset="0"/>
                <a:cs typeface="Times New Roman" panose="02020603050405020304" pitchFamily="18" charset="0"/>
              </a:rPr>
              <a:t>using</a:t>
            </a:r>
            <a:r>
              <a:rPr lang="en-US" sz="950" spc="127" dirty="0">
                <a:latin typeface="Lucida Sans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950" spc="96" dirty="0">
                <a:latin typeface="Lucida Sans" panose="020B0602030504020204" pitchFamily="34" charset="0"/>
                <a:cs typeface="Times New Roman" panose="02020603050405020304" pitchFamily="18" charset="0"/>
              </a:rPr>
              <a:t>bisphosphonates</a:t>
            </a:r>
            <a:r>
              <a:rPr lang="en-US" sz="950" spc="135" dirty="0">
                <a:latin typeface="Lucida Sans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950" spc="93" dirty="0">
                <a:latin typeface="Lucida Sans" panose="020B0602030504020204" pitchFamily="34" charset="0"/>
                <a:cs typeface="Times New Roman" panose="02020603050405020304" pitchFamily="18" charset="0"/>
              </a:rPr>
              <a:t>as</a:t>
            </a:r>
            <a:r>
              <a:rPr lang="en-US" sz="950" spc="135" dirty="0">
                <a:latin typeface="Lucida Sans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950" spc="119" dirty="0">
                <a:latin typeface="Lucida Sans" panose="020B0602030504020204" pitchFamily="34" charset="0"/>
                <a:cs typeface="Times New Roman" panose="02020603050405020304" pitchFamily="18" charset="0"/>
              </a:rPr>
              <a:t>a</a:t>
            </a:r>
            <a:r>
              <a:rPr lang="en-US" sz="950" spc="135" dirty="0">
                <a:latin typeface="Lucida Sans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950" spc="99" dirty="0">
                <a:latin typeface="Lucida Sans" panose="020B0602030504020204" pitchFamily="34" charset="0"/>
                <a:cs typeface="Times New Roman" panose="02020603050405020304" pitchFamily="18" charset="0"/>
              </a:rPr>
              <a:t>repurposed</a:t>
            </a:r>
            <a:r>
              <a:rPr lang="en-US" sz="950" spc="132" dirty="0">
                <a:latin typeface="Lucida Sans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950" spc="73" dirty="0">
                <a:latin typeface="Lucida Sans" panose="020B0602030504020204" pitchFamily="34" charset="0"/>
                <a:cs typeface="Times New Roman" panose="02020603050405020304" pitchFamily="18" charset="0"/>
              </a:rPr>
              <a:t>treatment</a:t>
            </a:r>
            <a:r>
              <a:rPr lang="en-US" sz="950" spc="135" dirty="0">
                <a:latin typeface="Lucida Sans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950" spc="56" dirty="0">
                <a:latin typeface="Lucida Sans" panose="020B0602030504020204" pitchFamily="34" charset="0"/>
                <a:cs typeface="Times New Roman" panose="02020603050405020304" pitchFamily="18" charset="0"/>
              </a:rPr>
              <a:t>for</a:t>
            </a:r>
            <a:r>
              <a:rPr lang="en-US" sz="950" spc="135" dirty="0">
                <a:latin typeface="Lucida Sans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950" spc="69" dirty="0">
                <a:latin typeface="Lucida Sans" panose="020B0602030504020204" pitchFamily="34" charset="0"/>
                <a:cs typeface="Times New Roman" panose="02020603050405020304" pitchFamily="18" charset="0"/>
              </a:rPr>
              <a:t>AVN, s</a:t>
            </a:r>
            <a:r>
              <a:rPr lang="en-US" sz="950" spc="89" dirty="0">
                <a:latin typeface="Lucida Sans" panose="020B0602030504020204" pitchFamily="34" charset="0"/>
                <a:cs typeface="Times New Roman" panose="02020603050405020304" pitchFamily="18" charset="0"/>
              </a:rPr>
              <a:t>ince</a:t>
            </a:r>
            <a:r>
              <a:rPr lang="en-US" sz="950" spc="132" dirty="0">
                <a:latin typeface="Lucida Sans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950" spc="43" dirty="0">
                <a:latin typeface="Lucida Sans" panose="020B0602030504020204" pitchFamily="34" charset="0"/>
                <a:cs typeface="Times New Roman" panose="02020603050405020304" pitchFamily="18" charset="0"/>
              </a:rPr>
              <a:t>his</a:t>
            </a:r>
            <a:r>
              <a:rPr lang="en-US" sz="950" spc="135" dirty="0">
                <a:latin typeface="Lucida Sans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950" spc="40" dirty="0">
                <a:latin typeface="Lucida Sans" panose="020B0602030504020204" pitchFamily="34" charset="0"/>
                <a:cs typeface="Times New Roman" panose="02020603050405020304" pitchFamily="18" charset="0"/>
              </a:rPr>
              <a:t>first</a:t>
            </a:r>
            <a:r>
              <a:rPr lang="en-US" sz="950" spc="135" dirty="0">
                <a:latin typeface="Lucida Sans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950" spc="89" dirty="0">
                <a:latin typeface="Lucida Sans" panose="020B0602030504020204" pitchFamily="34" charset="0"/>
                <a:cs typeface="Times New Roman" panose="02020603050405020304" pitchFamily="18" charset="0"/>
              </a:rPr>
              <a:t>publication</a:t>
            </a:r>
            <a:r>
              <a:rPr lang="en-US" sz="950" spc="135" dirty="0">
                <a:latin typeface="Lucida Sans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950" spc="36" dirty="0">
                <a:latin typeface="Lucida Sans" panose="020B0602030504020204" pitchFamily="34" charset="0"/>
                <a:cs typeface="Times New Roman" panose="02020603050405020304" pitchFamily="18" charset="0"/>
              </a:rPr>
              <a:t>in</a:t>
            </a:r>
            <a:r>
              <a:rPr lang="en-US" sz="950" spc="132" dirty="0">
                <a:latin typeface="Lucida Sans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950" spc="56" dirty="0">
                <a:latin typeface="Lucida Sans" panose="020B0602030504020204" pitchFamily="34" charset="0"/>
                <a:cs typeface="Times New Roman" panose="02020603050405020304" pitchFamily="18" charset="0"/>
              </a:rPr>
              <a:t>the</a:t>
            </a:r>
            <a:r>
              <a:rPr lang="en-US" sz="950" spc="135" dirty="0">
                <a:latin typeface="Lucida Sans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950" spc="93" dirty="0">
                <a:latin typeface="Lucida Sans" panose="020B0602030504020204" pitchFamily="34" charset="0"/>
                <a:cs typeface="Times New Roman" panose="02020603050405020304" pitchFamily="18" charset="0"/>
              </a:rPr>
              <a:t>year</a:t>
            </a:r>
            <a:r>
              <a:rPr lang="en-US" sz="950" spc="135" dirty="0">
                <a:latin typeface="Lucida Sans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950" spc="69" dirty="0">
                <a:latin typeface="Lucida Sans" panose="020B0602030504020204" pitchFamily="34" charset="0"/>
                <a:cs typeface="Times New Roman" panose="02020603050405020304" pitchFamily="18" charset="0"/>
              </a:rPr>
              <a:t>2001.</a:t>
            </a:r>
          </a:p>
          <a:p>
            <a:pPr marL="253814" indent="-228600">
              <a:spcBef>
                <a:spcPts val="612"/>
              </a:spcBef>
              <a:buFont typeface="+mj-lt"/>
              <a:buAutoNum type="arabicPeriod"/>
            </a:pPr>
            <a:endParaRPr lang="en-US" sz="950" spc="69" dirty="0">
              <a:latin typeface="Lucida Sans" panose="020B0602030504020204" pitchFamily="34" charset="0"/>
              <a:cs typeface="Times New Roman" panose="02020603050405020304" pitchFamily="18" charset="0"/>
            </a:endParaRPr>
          </a:p>
          <a:p>
            <a:pPr marL="253814" indent="-228600">
              <a:spcBef>
                <a:spcPts val="612"/>
              </a:spcBef>
              <a:buFont typeface="+mj-lt"/>
              <a:buAutoNum type="arabicPeriod"/>
            </a:pPr>
            <a:r>
              <a:rPr lang="en-US" sz="950" spc="40" dirty="0">
                <a:latin typeface="Lucida Sans" panose="020B0602030504020204" pitchFamily="34" charset="0"/>
                <a:cs typeface="Times New Roman" panose="02020603050405020304" pitchFamily="18" charset="0"/>
              </a:rPr>
              <a:t>This</a:t>
            </a:r>
            <a:r>
              <a:rPr lang="en-US" sz="950" spc="149" dirty="0">
                <a:latin typeface="Lucida Sans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950" spc="123" dirty="0">
                <a:latin typeface="Lucida Sans" panose="020B0602030504020204" pitchFamily="34" charset="0"/>
                <a:cs typeface="Times New Roman" panose="02020603050405020304" pitchFamily="18" charset="0"/>
              </a:rPr>
              <a:t>approach</a:t>
            </a:r>
            <a:r>
              <a:rPr lang="en-US" sz="950" spc="147" dirty="0">
                <a:latin typeface="Lucida Sans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950" spc="83" dirty="0">
                <a:latin typeface="Lucida Sans" panose="020B0602030504020204" pitchFamily="34" charset="0"/>
                <a:cs typeface="Times New Roman" panose="02020603050405020304" pitchFamily="18" charset="0"/>
              </a:rPr>
              <a:t>has</a:t>
            </a:r>
            <a:r>
              <a:rPr lang="en-US" sz="950" spc="147" dirty="0">
                <a:latin typeface="Lucida Sans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950" spc="103" dirty="0">
                <a:latin typeface="Lucida Sans" panose="020B0602030504020204" pitchFamily="34" charset="0"/>
                <a:cs typeface="Times New Roman" panose="02020603050405020304" pitchFamily="18" charset="0"/>
              </a:rPr>
              <a:t>proved</a:t>
            </a:r>
            <a:r>
              <a:rPr lang="en-US" sz="950" spc="149" dirty="0">
                <a:latin typeface="Lucida Sans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950" spc="67" dirty="0">
                <a:latin typeface="Lucida Sans" panose="020B0602030504020204" pitchFamily="34" charset="0"/>
                <a:cs typeface="Times New Roman" panose="02020603050405020304" pitchFamily="18" charset="0"/>
              </a:rPr>
              <a:t>highly </a:t>
            </a:r>
            <a:r>
              <a:rPr lang="en-US" sz="950" spc="75" dirty="0">
                <a:latin typeface="Lucida Sans" panose="020B0602030504020204" pitchFamily="34" charset="0"/>
                <a:cs typeface="Times New Roman" panose="02020603050405020304" pitchFamily="18" charset="0"/>
              </a:rPr>
              <a:t>effective</a:t>
            </a:r>
            <a:r>
              <a:rPr lang="en-US" sz="950" spc="143" dirty="0">
                <a:latin typeface="Lucida Sans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950" spc="36" dirty="0">
                <a:latin typeface="Lucida Sans" panose="020B0602030504020204" pitchFamily="34" charset="0"/>
                <a:cs typeface="Times New Roman" panose="02020603050405020304" pitchFamily="18" charset="0"/>
              </a:rPr>
              <a:t>in</a:t>
            </a:r>
            <a:r>
              <a:rPr lang="en-US" sz="950" spc="143" dirty="0">
                <a:latin typeface="Lucida Sans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950" spc="119" dirty="0">
                <a:latin typeface="Lucida Sans" panose="020B0602030504020204" pitchFamily="34" charset="0"/>
                <a:cs typeface="Times New Roman" panose="02020603050405020304" pitchFamily="18" charset="0"/>
              </a:rPr>
              <a:t>managing</a:t>
            </a:r>
            <a:r>
              <a:rPr lang="en-US" sz="950" spc="147" dirty="0">
                <a:latin typeface="Lucida Sans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950" spc="40" dirty="0">
                <a:latin typeface="Lucida Sans" panose="020B0602030504020204" pitchFamily="34" charset="0"/>
                <a:cs typeface="Times New Roman" panose="02020603050405020304" pitchFamily="18" charset="0"/>
              </a:rPr>
              <a:t>this</a:t>
            </a:r>
            <a:r>
              <a:rPr lang="en-US" sz="950" spc="143" dirty="0">
                <a:latin typeface="Lucida Sans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950" spc="56" dirty="0">
                <a:latin typeface="Lucida Sans" panose="020B0602030504020204" pitchFamily="34" charset="0"/>
                <a:cs typeface="Times New Roman" panose="02020603050405020304" pitchFamily="18" charset="0"/>
              </a:rPr>
              <a:t>painful &amp;</a:t>
            </a:r>
            <a:r>
              <a:rPr lang="en-US" sz="950" spc="147" dirty="0">
                <a:latin typeface="Lucida Sans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950" spc="89" dirty="0">
                <a:latin typeface="Lucida Sans" panose="020B0602030504020204" pitchFamily="34" charset="0"/>
                <a:cs typeface="Times New Roman" panose="02020603050405020304" pitchFamily="18" charset="0"/>
              </a:rPr>
              <a:t>debilitating</a:t>
            </a:r>
            <a:r>
              <a:rPr lang="en-US" sz="950" spc="143" dirty="0">
                <a:latin typeface="Lucida Sans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950" spc="67" dirty="0">
                <a:latin typeface="Lucida Sans" panose="020B0602030504020204" pitchFamily="34" charset="0"/>
                <a:cs typeface="Times New Roman" panose="02020603050405020304" pitchFamily="18" charset="0"/>
              </a:rPr>
              <a:t>condition for </a:t>
            </a:r>
            <a:r>
              <a:rPr lang="en-US" sz="950" b="1" spc="67" dirty="0">
                <a:latin typeface="Lucida Sans" panose="020B0602030504020204" pitchFamily="34" charset="0"/>
                <a:cs typeface="Times New Roman" panose="02020603050405020304" pitchFamily="18" charset="0"/>
              </a:rPr>
              <a:t>o</a:t>
            </a:r>
            <a:r>
              <a:rPr lang="en-US" sz="950" b="1" spc="103" dirty="0">
                <a:latin typeface="Lucida Sans" panose="020B0602030504020204" pitchFamily="34" charset="0"/>
                <a:cs typeface="Times New Roman" panose="02020603050405020304" pitchFamily="18" charset="0"/>
              </a:rPr>
              <a:t>ver</a:t>
            </a:r>
            <a:r>
              <a:rPr lang="en-US" sz="950" b="1" spc="132" dirty="0">
                <a:latin typeface="Lucida Sans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950" b="1" spc="107" dirty="0">
                <a:latin typeface="Lucida Sans" panose="020B0602030504020204" pitchFamily="34" charset="0"/>
                <a:cs typeface="Times New Roman" panose="02020603050405020304" pitchFamily="18" charset="0"/>
              </a:rPr>
              <a:t>25</a:t>
            </a:r>
            <a:r>
              <a:rPr lang="en-US" sz="950" b="1" spc="135" dirty="0">
                <a:latin typeface="Lucida Sans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950" b="1" spc="89" dirty="0">
                <a:latin typeface="Lucida Sans" panose="020B0602030504020204" pitchFamily="34" charset="0"/>
                <a:cs typeface="Times New Roman" panose="02020603050405020304" pitchFamily="18" charset="0"/>
              </a:rPr>
              <a:t>years</a:t>
            </a:r>
            <a:r>
              <a:rPr lang="en-US" sz="950" b="1" spc="135" dirty="0">
                <a:latin typeface="Lucida Sans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950" spc="113" dirty="0">
                <a:latin typeface="Lucida Sans" panose="020B0602030504020204" pitchFamily="34" charset="0"/>
                <a:cs typeface="Times New Roman" panose="02020603050405020304" pitchFamily="18" charset="0"/>
              </a:rPr>
              <a:t>and has been published in</a:t>
            </a:r>
            <a:r>
              <a:rPr lang="en-US" sz="950" spc="135" dirty="0">
                <a:latin typeface="Lucida Sans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950" b="1" spc="-17" dirty="0">
                <a:latin typeface="Lucida Sans" panose="020B0602030504020204" pitchFamily="34" charset="0"/>
                <a:cs typeface="Times New Roman" panose="02020603050405020304" pitchFamily="18" charset="0"/>
              </a:rPr>
              <a:t>15  </a:t>
            </a:r>
            <a:r>
              <a:rPr lang="en-US" sz="950" b="1" spc="79" dirty="0">
                <a:latin typeface="Lucida Sans" panose="020B0602030504020204" pitchFamily="34" charset="0"/>
                <a:cs typeface="Times New Roman" panose="02020603050405020304" pitchFamily="18" charset="0"/>
              </a:rPr>
              <a:t>international</a:t>
            </a:r>
            <a:r>
              <a:rPr lang="en-US" sz="950" b="1" spc="147" dirty="0">
                <a:latin typeface="Lucida Sans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950" b="1" spc="116" dirty="0">
                <a:latin typeface="Lucida Sans" panose="020B0602030504020204" pitchFamily="34" charset="0"/>
                <a:cs typeface="Times New Roman" panose="02020603050405020304" pitchFamily="18" charset="0"/>
              </a:rPr>
              <a:t>peer-</a:t>
            </a:r>
            <a:r>
              <a:rPr lang="en-US" sz="950" b="1" spc="93" dirty="0">
                <a:latin typeface="Lucida Sans" panose="020B0602030504020204" pitchFamily="34" charset="0"/>
                <a:cs typeface="Times New Roman" panose="02020603050405020304" pitchFamily="18" charset="0"/>
              </a:rPr>
              <a:t>reviewed</a:t>
            </a:r>
            <a:r>
              <a:rPr lang="en-US" sz="950" b="1" spc="147" dirty="0">
                <a:latin typeface="Lucida Sans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950" b="1" spc="75" dirty="0">
                <a:latin typeface="Lucida Sans" panose="020B0602030504020204" pitchFamily="34" charset="0"/>
                <a:cs typeface="Times New Roman" panose="02020603050405020304" pitchFamily="18" charset="0"/>
              </a:rPr>
              <a:t>journals.</a:t>
            </a:r>
          </a:p>
          <a:p>
            <a:pPr marL="253814" indent="-228600">
              <a:spcBef>
                <a:spcPts val="612"/>
              </a:spcBef>
              <a:buFont typeface="+mj-lt"/>
              <a:buAutoNum type="arabicPeriod"/>
            </a:pPr>
            <a:endParaRPr lang="en-US" sz="950" b="1" spc="75" dirty="0">
              <a:latin typeface="Lucida Sans" panose="020B0602030504020204" pitchFamily="34" charset="0"/>
              <a:cs typeface="Times New Roman" panose="02020603050405020304" pitchFamily="18" charset="0"/>
            </a:endParaRPr>
          </a:p>
          <a:p>
            <a:pPr marL="253814" indent="-228600">
              <a:spcBef>
                <a:spcPts val="612"/>
              </a:spcBef>
              <a:buFont typeface="+mj-lt"/>
              <a:buAutoNum type="arabicPeriod"/>
            </a:pPr>
            <a:r>
              <a:rPr lang="en-US" sz="950" spc="33" dirty="0">
                <a:latin typeface="Lucida Sans" panose="020B0602030504020204" pitchFamily="34" charset="0"/>
                <a:cs typeface="Times New Roman" panose="02020603050405020304" pitchFamily="18" charset="0"/>
              </a:rPr>
              <a:t>This</a:t>
            </a:r>
            <a:r>
              <a:rPr lang="en-US" sz="950" spc="129" dirty="0">
                <a:latin typeface="Lucida Sans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950" spc="73" dirty="0">
                <a:latin typeface="Lucida Sans" panose="020B0602030504020204" pitchFamily="34" charset="0"/>
                <a:cs typeface="Times New Roman" panose="02020603050405020304" pitchFamily="18" charset="0"/>
              </a:rPr>
              <a:t>treatment</a:t>
            </a:r>
            <a:r>
              <a:rPr lang="en-US" sz="950" spc="132" dirty="0">
                <a:latin typeface="Lucida Sans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950" spc="96" dirty="0">
                <a:latin typeface="Lucida Sans" panose="020B0602030504020204" pitchFamily="34" charset="0"/>
                <a:cs typeface="Times New Roman" panose="02020603050405020304" pitchFamily="18" charset="0"/>
              </a:rPr>
              <a:t>needs</a:t>
            </a:r>
            <a:r>
              <a:rPr lang="en-US" sz="950" spc="129" dirty="0">
                <a:latin typeface="Lucida Sans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950" spc="51" dirty="0">
                <a:latin typeface="Lucida Sans" panose="020B0602030504020204" pitchFamily="34" charset="0"/>
                <a:cs typeface="Times New Roman" panose="02020603050405020304" pitchFamily="18" charset="0"/>
              </a:rPr>
              <a:t>to</a:t>
            </a:r>
            <a:r>
              <a:rPr lang="en-US" sz="950" spc="132" dirty="0">
                <a:latin typeface="Lucida Sans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950" spc="107" dirty="0">
                <a:latin typeface="Lucida Sans" panose="020B0602030504020204" pitchFamily="34" charset="0"/>
                <a:cs typeface="Times New Roman" panose="02020603050405020304" pitchFamily="18" charset="0"/>
              </a:rPr>
              <a:t>be</a:t>
            </a:r>
            <a:r>
              <a:rPr lang="en-US" sz="950" spc="129" dirty="0">
                <a:latin typeface="Lucida Sans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950" b="1" spc="87" dirty="0">
                <a:latin typeface="Lucida Sans" panose="020B0602030504020204" pitchFamily="34" charset="0"/>
                <a:cs typeface="Times New Roman" panose="02020603050405020304" pitchFamily="18" charset="0"/>
              </a:rPr>
              <a:t>continued</a:t>
            </a:r>
            <a:r>
              <a:rPr lang="en-US" sz="950" b="1" spc="132" dirty="0">
                <a:latin typeface="Lucida Sans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950" b="1" spc="56" dirty="0">
                <a:latin typeface="Lucida Sans" panose="020B0602030504020204" pitchFamily="34" charset="0"/>
                <a:cs typeface="Times New Roman" panose="02020603050405020304" pitchFamily="18" charset="0"/>
              </a:rPr>
              <a:t>for</a:t>
            </a:r>
            <a:r>
              <a:rPr lang="en-US" sz="950" b="1" spc="129" dirty="0">
                <a:latin typeface="Lucida Sans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950" b="1" spc="75" dirty="0">
                <a:latin typeface="Lucida Sans" panose="020B0602030504020204" pitchFamily="34" charset="0"/>
                <a:cs typeface="Times New Roman" panose="02020603050405020304" pitchFamily="18" charset="0"/>
              </a:rPr>
              <a:t>at</a:t>
            </a:r>
            <a:r>
              <a:rPr lang="en-US" sz="950" b="1" spc="132" dirty="0">
                <a:latin typeface="Lucida Sans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950" b="1" spc="75" dirty="0">
                <a:latin typeface="Lucida Sans" panose="020B0602030504020204" pitchFamily="34" charset="0"/>
                <a:cs typeface="Times New Roman" panose="02020603050405020304" pitchFamily="18" charset="0"/>
              </a:rPr>
              <a:t>least</a:t>
            </a:r>
            <a:r>
              <a:rPr lang="en-US" sz="950" b="1" spc="132" dirty="0">
                <a:latin typeface="Lucida Sans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950" b="1" spc="69" dirty="0">
                <a:latin typeface="Lucida Sans" panose="020B0602030504020204" pitchFamily="34" charset="0"/>
                <a:cs typeface="Times New Roman" panose="02020603050405020304" pitchFamily="18" charset="0"/>
              </a:rPr>
              <a:t>three</a:t>
            </a:r>
            <a:r>
              <a:rPr lang="en-US" sz="950" b="1" spc="129" dirty="0">
                <a:latin typeface="Lucida Sans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950" b="1" spc="89" dirty="0">
                <a:latin typeface="Lucida Sans" panose="020B0602030504020204" pitchFamily="34" charset="0"/>
                <a:cs typeface="Times New Roman" panose="02020603050405020304" pitchFamily="18" charset="0"/>
              </a:rPr>
              <a:t>years</a:t>
            </a:r>
            <a:r>
              <a:rPr lang="en-US" sz="950" b="1" spc="132" dirty="0">
                <a:latin typeface="Lucida Sans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950" spc="36" dirty="0">
                <a:latin typeface="Lucida Sans" panose="020B0602030504020204" pitchFamily="34" charset="0"/>
                <a:cs typeface="Times New Roman" panose="02020603050405020304" pitchFamily="18" charset="0"/>
              </a:rPr>
              <a:t>in</a:t>
            </a:r>
            <a:r>
              <a:rPr lang="en-US" sz="950" spc="129" dirty="0">
                <a:latin typeface="Lucida Sans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950" spc="73" dirty="0">
                <a:latin typeface="Lucida Sans" panose="020B0602030504020204" pitchFamily="34" charset="0"/>
                <a:cs typeface="Times New Roman" panose="02020603050405020304" pitchFamily="18" charset="0"/>
              </a:rPr>
              <a:t>view</a:t>
            </a:r>
            <a:r>
              <a:rPr lang="en-US" sz="950" spc="132" dirty="0">
                <a:latin typeface="Lucida Sans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950" spc="56" dirty="0">
                <a:latin typeface="Lucida Sans" panose="020B0602030504020204" pitchFamily="34" charset="0"/>
                <a:cs typeface="Times New Roman" panose="02020603050405020304" pitchFamily="18" charset="0"/>
              </a:rPr>
              <a:t>of</a:t>
            </a:r>
            <a:r>
              <a:rPr lang="en-US" sz="950" spc="129" dirty="0">
                <a:latin typeface="Lucida Sans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950" spc="56" dirty="0">
                <a:latin typeface="Lucida Sans" panose="020B0602030504020204" pitchFamily="34" charset="0"/>
                <a:cs typeface="Times New Roman" panose="02020603050405020304" pitchFamily="18" charset="0"/>
              </a:rPr>
              <a:t>the</a:t>
            </a:r>
            <a:r>
              <a:rPr lang="en-US" sz="950" spc="132" dirty="0">
                <a:latin typeface="Lucida Sans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950" spc="73" dirty="0">
                <a:latin typeface="Lucida Sans" panose="020B0602030504020204" pitchFamily="34" charset="0"/>
                <a:cs typeface="Times New Roman" panose="02020603050405020304" pitchFamily="18" charset="0"/>
              </a:rPr>
              <a:t>three-</a:t>
            </a:r>
            <a:r>
              <a:rPr lang="en-US" sz="950" spc="93" dirty="0">
                <a:latin typeface="Lucida Sans" panose="020B0602030504020204" pitchFamily="34" charset="0"/>
                <a:cs typeface="Times New Roman" panose="02020603050405020304" pitchFamily="18" charset="0"/>
              </a:rPr>
              <a:t>year</a:t>
            </a:r>
            <a:r>
              <a:rPr lang="en-US" sz="950" spc="139" dirty="0">
                <a:latin typeface="Lucida Sans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950" spc="75" dirty="0">
                <a:latin typeface="Lucida Sans" panose="020B0602030504020204" pitchFamily="34" charset="0"/>
                <a:cs typeface="Times New Roman" panose="02020603050405020304" pitchFamily="18" charset="0"/>
              </a:rPr>
              <a:t>natural course</a:t>
            </a:r>
            <a:r>
              <a:rPr lang="en-US" sz="950" spc="139" dirty="0">
                <a:latin typeface="Lucida Sans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950" spc="60" dirty="0">
                <a:latin typeface="Lucida Sans" panose="020B0602030504020204" pitchFamily="34" charset="0"/>
                <a:cs typeface="Times New Roman" panose="02020603050405020304" pitchFamily="18" charset="0"/>
              </a:rPr>
              <a:t>history</a:t>
            </a:r>
            <a:r>
              <a:rPr lang="en-US" sz="950" spc="139" dirty="0">
                <a:latin typeface="Lucida Sans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950" spc="56" dirty="0">
                <a:latin typeface="Lucida Sans" panose="020B0602030504020204" pitchFamily="34" charset="0"/>
                <a:cs typeface="Times New Roman" panose="02020603050405020304" pitchFamily="18" charset="0"/>
              </a:rPr>
              <a:t>of</a:t>
            </a:r>
            <a:r>
              <a:rPr lang="en-US" sz="950" spc="143" dirty="0">
                <a:latin typeface="Lucida Sans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950" spc="103" dirty="0">
                <a:latin typeface="Lucida Sans" panose="020B0602030504020204" pitchFamily="34" charset="0"/>
                <a:cs typeface="Times New Roman" panose="02020603050405020304" pitchFamily="18" charset="0"/>
              </a:rPr>
              <a:t>AVN</a:t>
            </a:r>
            <a:r>
              <a:rPr lang="en-US" sz="950" spc="139" dirty="0">
                <a:latin typeface="Lucida Sans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950" spc="113" dirty="0">
                <a:latin typeface="Lucida Sans" panose="020B0602030504020204" pitchFamily="34" charset="0"/>
                <a:cs typeface="Times New Roman" panose="02020603050405020304" pitchFamily="18" charset="0"/>
              </a:rPr>
              <a:t>and</a:t>
            </a:r>
            <a:r>
              <a:rPr lang="en-US" sz="950" spc="139" dirty="0">
                <a:latin typeface="Lucida Sans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950" spc="56" dirty="0">
                <a:latin typeface="Lucida Sans" panose="020B0602030504020204" pitchFamily="34" charset="0"/>
                <a:cs typeface="Times New Roman" panose="02020603050405020304" pitchFamily="18" charset="0"/>
              </a:rPr>
              <a:t>the</a:t>
            </a:r>
            <a:r>
              <a:rPr lang="en-US" sz="950" spc="139" dirty="0">
                <a:latin typeface="Lucida Sans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950" spc="89" dirty="0">
                <a:latin typeface="Lucida Sans" panose="020B0602030504020204" pitchFamily="34" charset="0"/>
                <a:cs typeface="Times New Roman" panose="02020603050405020304" pitchFamily="18" charset="0"/>
              </a:rPr>
              <a:t>established</a:t>
            </a:r>
            <a:r>
              <a:rPr lang="en-US" sz="950" spc="143" dirty="0">
                <a:latin typeface="Lucida Sans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950" spc="89" dirty="0">
                <a:latin typeface="Lucida Sans" panose="020B0602030504020204" pitchFamily="34" charset="0"/>
                <a:cs typeface="Times New Roman" panose="02020603050405020304" pitchFamily="18" charset="0"/>
              </a:rPr>
              <a:t>three-</a:t>
            </a:r>
            <a:r>
              <a:rPr lang="en-US" sz="950" spc="93" dirty="0">
                <a:latin typeface="Lucida Sans" panose="020B0602030504020204" pitchFamily="34" charset="0"/>
                <a:cs typeface="Times New Roman" panose="02020603050405020304" pitchFamily="18" charset="0"/>
              </a:rPr>
              <a:t>year </a:t>
            </a:r>
            <a:r>
              <a:rPr lang="en-US" sz="950" spc="75" dirty="0">
                <a:latin typeface="Lucida Sans" panose="020B0602030504020204" pitchFamily="34" charset="0"/>
                <a:cs typeface="Times New Roman" panose="02020603050405020304" pitchFamily="18" charset="0"/>
              </a:rPr>
              <a:t>safety</a:t>
            </a:r>
            <a:r>
              <a:rPr lang="en-US" sz="950" spc="139" dirty="0">
                <a:latin typeface="Lucida Sans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950" spc="75" dirty="0">
                <a:latin typeface="Lucida Sans" panose="020B0602030504020204" pitchFamily="34" charset="0"/>
                <a:cs typeface="Times New Roman" panose="02020603050405020304" pitchFamily="18" charset="0"/>
              </a:rPr>
              <a:t>profile</a:t>
            </a:r>
            <a:r>
              <a:rPr lang="en-US" sz="950" spc="143" dirty="0">
                <a:latin typeface="Lucida Sans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950" spc="40" dirty="0">
                <a:latin typeface="Lucida Sans" panose="020B0602030504020204" pitchFamily="34" charset="0"/>
                <a:cs typeface="Times New Roman" panose="02020603050405020304" pitchFamily="18" charset="0"/>
              </a:rPr>
              <a:t>of</a:t>
            </a:r>
            <a:r>
              <a:rPr lang="en-US" sz="950" dirty="0">
                <a:latin typeface="Lucida Sans" panose="020B0602030504020204" pitchFamily="34" charset="0"/>
                <a:cs typeface="Times New Roman" panose="02020603050405020304" pitchFamily="18" charset="0"/>
              </a:rPr>
              <a:t>  </a:t>
            </a:r>
            <a:r>
              <a:rPr lang="en-US" sz="950" spc="99" dirty="0">
                <a:latin typeface="Lucida Sans" panose="020B0602030504020204" pitchFamily="34" charset="0"/>
                <a:cs typeface="Times New Roman" panose="02020603050405020304" pitchFamily="18" charset="0"/>
              </a:rPr>
              <a:t>bisphosphonate</a:t>
            </a:r>
            <a:r>
              <a:rPr lang="en-US" sz="950" spc="143" dirty="0">
                <a:latin typeface="Lucida Sans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950" spc="20" dirty="0">
                <a:latin typeface="Lucida Sans" panose="020B0602030504020204" pitchFamily="34" charset="0"/>
                <a:cs typeface="Times New Roman" panose="02020603050405020304" pitchFamily="18" charset="0"/>
              </a:rPr>
              <a:t>use.</a:t>
            </a:r>
          </a:p>
          <a:p>
            <a:pPr marL="253814" indent="-228600">
              <a:spcBef>
                <a:spcPts val="612"/>
              </a:spcBef>
              <a:buFont typeface="+mj-lt"/>
              <a:buAutoNum type="arabicPeriod"/>
            </a:pPr>
            <a:endParaRPr lang="en-US" sz="950" b="1" spc="20" dirty="0">
              <a:latin typeface="Lucida Sans" panose="020B0602030504020204" pitchFamily="34" charset="0"/>
              <a:cs typeface="Times New Roman" panose="02020603050405020304" pitchFamily="18" charset="0"/>
            </a:endParaRPr>
          </a:p>
          <a:p>
            <a:pPr marL="237005" indent="-228600">
              <a:spcBef>
                <a:spcPts val="189"/>
              </a:spcBef>
              <a:buFont typeface="+mj-lt"/>
              <a:buAutoNum type="arabicPeriod"/>
            </a:pPr>
            <a:r>
              <a:rPr lang="en-US" sz="950" b="1" dirty="0">
                <a:latin typeface="Lucida Sans" panose="020B0602030504020204" pitchFamily="34" charset="0"/>
                <a:cs typeface="Times New Roman" panose="02020603050405020304" pitchFamily="18" charset="0"/>
              </a:rPr>
              <a:t>The</a:t>
            </a:r>
            <a:r>
              <a:rPr lang="en-US" sz="950" b="1" spc="205" dirty="0">
                <a:latin typeface="Lucida Sans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950" b="1" spc="60" dirty="0">
                <a:latin typeface="Lucida Sans" panose="020B0602030504020204" pitchFamily="34" charset="0"/>
                <a:cs typeface="Times New Roman" panose="02020603050405020304" pitchFamily="18" charset="0"/>
              </a:rPr>
              <a:t>published</a:t>
            </a:r>
            <a:r>
              <a:rPr lang="en-US" sz="950" b="1" spc="205" dirty="0">
                <a:latin typeface="Lucida Sans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950" b="1" spc="67" dirty="0">
                <a:latin typeface="Lucida Sans" panose="020B0602030504020204" pitchFamily="34" charset="0"/>
                <a:cs typeface="Times New Roman" panose="02020603050405020304" pitchFamily="18" charset="0"/>
              </a:rPr>
              <a:t>studies</a:t>
            </a:r>
            <a:r>
              <a:rPr lang="en-US" sz="950" b="1" spc="208" dirty="0">
                <a:latin typeface="Lucida Sans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950" b="1" spc="51" dirty="0">
                <a:latin typeface="Lucida Sans" panose="020B0602030504020204" pitchFamily="34" charset="0"/>
                <a:cs typeface="Times New Roman" panose="02020603050405020304" pitchFamily="18" charset="0"/>
              </a:rPr>
              <a:t>done</a:t>
            </a:r>
            <a:r>
              <a:rPr lang="en-US" sz="950" b="1" spc="205" dirty="0">
                <a:latin typeface="Lucida Sans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950" b="1" spc="51" dirty="0">
                <a:latin typeface="Lucida Sans" panose="020B0602030504020204" pitchFamily="34" charset="0"/>
                <a:cs typeface="Times New Roman" panose="02020603050405020304" pitchFamily="18" charset="0"/>
              </a:rPr>
              <a:t>by</a:t>
            </a:r>
            <a:r>
              <a:rPr lang="en-US" sz="950" b="1" spc="205" dirty="0">
                <a:latin typeface="Lucida Sans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950" b="1" dirty="0">
                <a:latin typeface="Lucida Sans" panose="020B0602030504020204" pitchFamily="34" charset="0"/>
                <a:cs typeface="Times New Roman" panose="02020603050405020304" pitchFamily="18" charset="0"/>
              </a:rPr>
              <a:t>Dr.</a:t>
            </a:r>
            <a:r>
              <a:rPr lang="en-US" sz="950" b="1" spc="208" dirty="0">
                <a:latin typeface="Lucida Sans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950" b="1" spc="53" dirty="0">
                <a:latin typeface="Lucida Sans" panose="020B0602030504020204" pitchFamily="34" charset="0"/>
                <a:cs typeface="Times New Roman" panose="02020603050405020304" pitchFamily="18" charset="0"/>
              </a:rPr>
              <a:t>Sanjay</a:t>
            </a:r>
            <a:r>
              <a:rPr lang="en-US" sz="950" b="1" spc="205" dirty="0">
                <a:latin typeface="Lucida Sans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950" b="1" spc="53" dirty="0">
                <a:latin typeface="Lucida Sans" panose="020B0602030504020204" pitchFamily="34" charset="0"/>
                <a:cs typeface="Times New Roman" panose="02020603050405020304" pitchFamily="18" charset="0"/>
              </a:rPr>
              <a:t>Agarwala</a:t>
            </a:r>
            <a:r>
              <a:rPr lang="en-US" sz="950" b="1" spc="208" dirty="0">
                <a:latin typeface="Lucida Sans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950" b="1" spc="51" dirty="0">
                <a:latin typeface="Lucida Sans" panose="020B0602030504020204" pitchFamily="34" charset="0"/>
                <a:cs typeface="Times New Roman" panose="02020603050405020304" pitchFamily="18" charset="0"/>
              </a:rPr>
              <a:t>have</a:t>
            </a:r>
            <a:r>
              <a:rPr lang="en-US" sz="950" b="1" spc="205" dirty="0">
                <a:latin typeface="Lucida Sans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950" b="1" spc="43" dirty="0">
                <a:latin typeface="Lucida Sans" panose="020B0602030504020204" pitchFamily="34" charset="0"/>
                <a:cs typeface="Times New Roman" panose="02020603050405020304" pitchFamily="18" charset="0"/>
              </a:rPr>
              <a:t>shown</a:t>
            </a:r>
            <a:r>
              <a:rPr lang="en-US" sz="950" b="1" spc="205" dirty="0">
                <a:latin typeface="Lucida Sans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950" b="1" spc="75" dirty="0">
                <a:latin typeface="Lucida Sans" panose="020B0602030504020204" pitchFamily="34" charset="0"/>
                <a:cs typeface="Times New Roman" panose="02020603050405020304" pitchFamily="18" charset="0"/>
              </a:rPr>
              <a:t>98%</a:t>
            </a:r>
            <a:r>
              <a:rPr lang="en-US" sz="950" b="1" spc="208" dirty="0">
                <a:latin typeface="Lucida Sans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950" b="1" spc="73" dirty="0">
                <a:latin typeface="Lucida Sans" panose="020B0602030504020204" pitchFamily="34" charset="0"/>
                <a:cs typeface="Times New Roman" panose="02020603050405020304" pitchFamily="18" charset="0"/>
              </a:rPr>
              <a:t>success </a:t>
            </a:r>
            <a:r>
              <a:rPr lang="en-US" sz="950" b="1" spc="43" dirty="0">
                <a:latin typeface="Lucida Sans" panose="020B0602030504020204" pitchFamily="34" charset="0"/>
                <a:cs typeface="Times New Roman" panose="02020603050405020304" pitchFamily="18" charset="0"/>
              </a:rPr>
              <a:t>rate</a:t>
            </a:r>
            <a:r>
              <a:rPr lang="en-US" sz="950" b="1" spc="189" dirty="0">
                <a:latin typeface="Lucida Sans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950" b="1" dirty="0">
                <a:latin typeface="Lucida Sans" panose="020B0602030504020204" pitchFamily="34" charset="0"/>
                <a:cs typeface="Times New Roman" panose="02020603050405020304" pitchFamily="18" charset="0"/>
              </a:rPr>
              <a:t>in</a:t>
            </a:r>
            <a:r>
              <a:rPr lang="en-US" sz="950" b="1" spc="192" dirty="0">
                <a:latin typeface="Lucida Sans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950" b="1" spc="79" dirty="0">
                <a:latin typeface="Lucida Sans" panose="020B0602030504020204" pitchFamily="34" charset="0"/>
                <a:cs typeface="Times New Roman" panose="02020603050405020304" pitchFamily="18" charset="0"/>
              </a:rPr>
              <a:t>Stage</a:t>
            </a:r>
            <a:r>
              <a:rPr lang="en-US" sz="950" b="1" spc="192" dirty="0">
                <a:latin typeface="Lucida Sans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950" b="1" dirty="0">
                <a:latin typeface="Lucida Sans" panose="020B0602030504020204" pitchFamily="34" charset="0"/>
                <a:cs typeface="Times New Roman" panose="02020603050405020304" pitchFamily="18" charset="0"/>
              </a:rPr>
              <a:t>I,</a:t>
            </a:r>
            <a:r>
              <a:rPr lang="en-US" sz="950" b="1" spc="192" dirty="0">
                <a:latin typeface="Lucida Sans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950" b="1" spc="89" dirty="0">
                <a:latin typeface="Lucida Sans" panose="020B0602030504020204" pitchFamily="34" charset="0"/>
                <a:cs typeface="Times New Roman" panose="02020603050405020304" pitchFamily="18" charset="0"/>
              </a:rPr>
              <a:t>92%</a:t>
            </a:r>
            <a:r>
              <a:rPr lang="en-US" sz="950" b="1" spc="189" dirty="0">
                <a:latin typeface="Lucida Sans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950" b="1" spc="79" dirty="0">
                <a:latin typeface="Lucida Sans" panose="020B0602030504020204" pitchFamily="34" charset="0"/>
                <a:cs typeface="Times New Roman" panose="02020603050405020304" pitchFamily="18" charset="0"/>
              </a:rPr>
              <a:t>success</a:t>
            </a:r>
            <a:r>
              <a:rPr lang="en-US" sz="950" b="1" spc="192" dirty="0">
                <a:latin typeface="Lucida Sans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950" b="1" spc="43" dirty="0">
                <a:latin typeface="Lucida Sans" panose="020B0602030504020204" pitchFamily="34" charset="0"/>
                <a:cs typeface="Times New Roman" panose="02020603050405020304" pitchFamily="18" charset="0"/>
              </a:rPr>
              <a:t>rate</a:t>
            </a:r>
            <a:r>
              <a:rPr lang="en-US" sz="950" b="1" spc="192" dirty="0">
                <a:latin typeface="Lucida Sans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950" b="1" dirty="0">
                <a:latin typeface="Lucida Sans" panose="020B0602030504020204" pitchFamily="34" charset="0"/>
                <a:cs typeface="Times New Roman" panose="02020603050405020304" pitchFamily="18" charset="0"/>
              </a:rPr>
              <a:t>in</a:t>
            </a:r>
            <a:r>
              <a:rPr lang="en-US" sz="950" b="1" spc="192" dirty="0">
                <a:latin typeface="Lucida Sans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950" b="1" spc="83" dirty="0">
                <a:latin typeface="Lucida Sans" panose="020B0602030504020204" pitchFamily="34" charset="0"/>
                <a:cs typeface="Times New Roman" panose="02020603050405020304" pitchFamily="18" charset="0"/>
              </a:rPr>
              <a:t>stage</a:t>
            </a:r>
            <a:r>
              <a:rPr lang="en-US" sz="950" b="1" spc="189" dirty="0">
                <a:latin typeface="Lucida Sans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950" b="1" dirty="0">
                <a:latin typeface="Lucida Sans" panose="020B0602030504020204" pitchFamily="34" charset="0"/>
                <a:cs typeface="Times New Roman" panose="02020603050405020304" pitchFamily="18" charset="0"/>
              </a:rPr>
              <a:t>II</a:t>
            </a:r>
            <a:r>
              <a:rPr lang="en-US" sz="950" b="1" spc="192" dirty="0">
                <a:latin typeface="Lucida Sans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950" b="1" spc="40" dirty="0">
                <a:latin typeface="Lucida Sans" panose="020B0602030504020204" pitchFamily="34" charset="0"/>
                <a:cs typeface="Times New Roman" panose="02020603050405020304" pitchFamily="18" charset="0"/>
              </a:rPr>
              <a:t>and</a:t>
            </a:r>
            <a:r>
              <a:rPr lang="en-US" sz="950" b="1" spc="192" dirty="0">
                <a:latin typeface="Lucida Sans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950" b="1" spc="96" dirty="0">
                <a:latin typeface="Lucida Sans" panose="020B0602030504020204" pitchFamily="34" charset="0"/>
                <a:cs typeface="Times New Roman" panose="02020603050405020304" pitchFamily="18" charset="0"/>
              </a:rPr>
              <a:t>70%</a:t>
            </a:r>
            <a:r>
              <a:rPr lang="en-US" sz="950" b="1" spc="192" dirty="0">
                <a:latin typeface="Lucida Sans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950" b="1" spc="79" dirty="0">
                <a:latin typeface="Lucida Sans" panose="020B0602030504020204" pitchFamily="34" charset="0"/>
                <a:cs typeface="Times New Roman" panose="02020603050405020304" pitchFamily="18" charset="0"/>
              </a:rPr>
              <a:t>success</a:t>
            </a:r>
            <a:r>
              <a:rPr lang="en-US" sz="950" b="1" spc="189" dirty="0">
                <a:latin typeface="Lucida Sans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950" b="1" spc="43" dirty="0">
                <a:latin typeface="Lucida Sans" panose="020B0602030504020204" pitchFamily="34" charset="0"/>
                <a:cs typeface="Times New Roman" panose="02020603050405020304" pitchFamily="18" charset="0"/>
              </a:rPr>
              <a:t>rate</a:t>
            </a:r>
            <a:r>
              <a:rPr lang="en-US" sz="950" b="1" spc="192" dirty="0">
                <a:latin typeface="Lucida Sans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950" b="1" dirty="0">
                <a:latin typeface="Lucida Sans" panose="020B0602030504020204" pitchFamily="34" charset="0"/>
                <a:cs typeface="Times New Roman" panose="02020603050405020304" pitchFamily="18" charset="0"/>
              </a:rPr>
              <a:t>in</a:t>
            </a:r>
            <a:r>
              <a:rPr lang="en-US" sz="950" b="1" spc="192" dirty="0">
                <a:latin typeface="Lucida Sans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950" b="1" spc="83" dirty="0">
                <a:latin typeface="Lucida Sans" panose="020B0602030504020204" pitchFamily="34" charset="0"/>
                <a:cs typeface="Times New Roman" panose="02020603050405020304" pitchFamily="18" charset="0"/>
              </a:rPr>
              <a:t>stage</a:t>
            </a:r>
            <a:r>
              <a:rPr lang="en-US" sz="950" b="1" spc="192" dirty="0">
                <a:latin typeface="Lucida Sans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950" b="1" spc="-13" dirty="0">
                <a:latin typeface="Lucida Sans" panose="020B0602030504020204" pitchFamily="34" charset="0"/>
                <a:cs typeface="Times New Roman" panose="02020603050405020304" pitchFamily="18" charset="0"/>
              </a:rPr>
              <a:t>III,  </a:t>
            </a:r>
            <a:r>
              <a:rPr lang="en-US" sz="950" b="1" spc="36" dirty="0">
                <a:latin typeface="Lucida Sans" panose="020B0602030504020204" pitchFamily="34" charset="0"/>
                <a:cs typeface="Times New Roman" panose="02020603050405020304" pitchFamily="18" charset="0"/>
              </a:rPr>
              <a:t>which</a:t>
            </a:r>
            <a:r>
              <a:rPr lang="en-US" sz="950" b="1" spc="199" dirty="0">
                <a:latin typeface="Lucida Sans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950" b="1" spc="33" dirty="0">
                <a:latin typeface="Lucida Sans" panose="020B0602030504020204" pitchFamily="34" charset="0"/>
                <a:cs typeface="Times New Roman" panose="02020603050405020304" pitchFamily="18" charset="0"/>
              </a:rPr>
              <a:t>is</a:t>
            </a:r>
            <a:r>
              <a:rPr lang="en-US" sz="950" b="1" spc="199" dirty="0">
                <a:latin typeface="Lucida Sans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950" b="1" dirty="0">
                <a:latin typeface="Lucida Sans" panose="020B0602030504020204" pitchFamily="34" charset="0"/>
                <a:cs typeface="Times New Roman" panose="02020603050405020304" pitchFamily="18" charset="0"/>
              </a:rPr>
              <a:t>far</a:t>
            </a:r>
            <a:r>
              <a:rPr lang="en-US" sz="950" b="1" spc="203" dirty="0">
                <a:latin typeface="Lucida Sans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950" b="1" spc="63" dirty="0">
                <a:latin typeface="Lucida Sans" panose="020B0602030504020204" pitchFamily="34" charset="0"/>
                <a:cs typeface="Times New Roman" panose="02020603050405020304" pitchFamily="18" charset="0"/>
              </a:rPr>
              <a:t>better</a:t>
            </a:r>
            <a:r>
              <a:rPr lang="en-US" sz="950" b="1" spc="199" dirty="0">
                <a:latin typeface="Lucida Sans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950" b="1" spc="47" dirty="0">
                <a:latin typeface="Lucida Sans" panose="020B0602030504020204" pitchFamily="34" charset="0"/>
                <a:cs typeface="Times New Roman" panose="02020603050405020304" pitchFamily="18" charset="0"/>
              </a:rPr>
              <a:t>than</a:t>
            </a:r>
            <a:r>
              <a:rPr lang="en-US" sz="950" b="1" spc="203" dirty="0">
                <a:latin typeface="Lucida Sans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950" b="1" spc="53" dirty="0">
                <a:latin typeface="Lucida Sans" panose="020B0602030504020204" pitchFamily="34" charset="0"/>
                <a:cs typeface="Times New Roman" panose="02020603050405020304" pitchFamily="18" charset="0"/>
              </a:rPr>
              <a:t>the</a:t>
            </a:r>
            <a:r>
              <a:rPr lang="en-US" sz="950" b="1" spc="199" dirty="0">
                <a:latin typeface="Lucida Sans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950" b="1" spc="47" dirty="0">
                <a:latin typeface="Lucida Sans" panose="020B0602030504020204" pitchFamily="34" charset="0"/>
                <a:cs typeface="Times New Roman" panose="02020603050405020304" pitchFamily="18" charset="0"/>
              </a:rPr>
              <a:t>various</a:t>
            </a:r>
            <a:r>
              <a:rPr lang="en-US" sz="950" b="1" spc="203" dirty="0">
                <a:latin typeface="Lucida Sans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950" b="1" spc="67" dirty="0">
                <a:latin typeface="Lucida Sans" panose="020B0602030504020204" pitchFamily="34" charset="0"/>
                <a:cs typeface="Times New Roman" panose="02020603050405020304" pitchFamily="18" charset="0"/>
              </a:rPr>
              <a:t>studies</a:t>
            </a:r>
            <a:r>
              <a:rPr lang="en-US" sz="950" b="1" spc="199" dirty="0">
                <a:latin typeface="Lucida Sans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950" b="1" spc="51" dirty="0">
                <a:latin typeface="Lucida Sans" panose="020B0602030504020204" pitchFamily="34" charset="0"/>
                <a:cs typeface="Times New Roman" panose="02020603050405020304" pitchFamily="18" charset="0"/>
              </a:rPr>
              <a:t>done</a:t>
            </a:r>
            <a:r>
              <a:rPr lang="en-US" sz="950" b="1" spc="203" dirty="0">
                <a:latin typeface="Lucida Sans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950" b="1" dirty="0">
                <a:latin typeface="Lucida Sans" panose="020B0602030504020204" pitchFamily="34" charset="0"/>
                <a:cs typeface="Times New Roman" panose="02020603050405020304" pitchFamily="18" charset="0"/>
              </a:rPr>
              <a:t>in</a:t>
            </a:r>
            <a:r>
              <a:rPr lang="en-US" sz="950" b="1" spc="199" dirty="0">
                <a:latin typeface="Lucida Sans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950" b="1" spc="53" dirty="0">
                <a:latin typeface="Lucida Sans" panose="020B0602030504020204" pitchFamily="34" charset="0"/>
                <a:cs typeface="Times New Roman" panose="02020603050405020304" pitchFamily="18" charset="0"/>
              </a:rPr>
              <a:t>the</a:t>
            </a:r>
            <a:r>
              <a:rPr lang="en-US" sz="950" b="1" spc="203" dirty="0">
                <a:latin typeface="Lucida Sans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950" b="1" spc="69" dirty="0">
                <a:latin typeface="Lucida Sans" panose="020B0602030504020204" pitchFamily="34" charset="0"/>
                <a:cs typeface="Times New Roman" panose="02020603050405020304" pitchFamily="18" charset="0"/>
              </a:rPr>
              <a:t>past</a:t>
            </a:r>
            <a:r>
              <a:rPr lang="en-US" sz="950" b="1" spc="199" dirty="0">
                <a:latin typeface="Lucida Sans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950" b="1" spc="36" dirty="0">
                <a:latin typeface="Lucida Sans" panose="020B0602030504020204" pitchFamily="34" charset="0"/>
                <a:cs typeface="Times New Roman" panose="02020603050405020304" pitchFamily="18" charset="0"/>
              </a:rPr>
              <a:t>which</a:t>
            </a:r>
            <a:r>
              <a:rPr lang="en-US" sz="950" b="1" spc="203" dirty="0">
                <a:latin typeface="Lucida Sans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950" b="1" spc="40" dirty="0">
                <a:latin typeface="Lucida Sans" panose="020B0602030504020204" pitchFamily="34" charset="0"/>
                <a:cs typeface="Times New Roman" panose="02020603050405020304" pitchFamily="18" charset="0"/>
              </a:rPr>
              <a:t>have</a:t>
            </a:r>
            <a:r>
              <a:rPr lang="en-US" sz="950" b="1" spc="199" dirty="0">
                <a:latin typeface="Lucida Sans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950" b="1" spc="-33" dirty="0">
                <a:latin typeface="Lucida Sans" panose="020B0602030504020204" pitchFamily="34" charset="0"/>
                <a:cs typeface="Times New Roman" panose="02020603050405020304" pitchFamily="18" charset="0"/>
              </a:rPr>
              <a:t>a  </a:t>
            </a:r>
            <a:r>
              <a:rPr lang="en-US" sz="950" b="1" spc="79" dirty="0">
                <a:latin typeface="Lucida Sans" panose="020B0602030504020204" pitchFamily="34" charset="0"/>
                <a:cs typeface="Times New Roman" panose="02020603050405020304" pitchFamily="18" charset="0"/>
              </a:rPr>
              <a:t>success</a:t>
            </a:r>
            <a:r>
              <a:rPr lang="en-US" sz="950" b="1" spc="205" dirty="0">
                <a:latin typeface="Lucida Sans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950" b="1" spc="43" dirty="0">
                <a:latin typeface="Lucida Sans" panose="020B0602030504020204" pitchFamily="34" charset="0"/>
                <a:cs typeface="Times New Roman" panose="02020603050405020304" pitchFamily="18" charset="0"/>
              </a:rPr>
              <a:t>rate</a:t>
            </a:r>
            <a:r>
              <a:rPr lang="en-US" sz="950" b="1" spc="205" dirty="0">
                <a:latin typeface="Lucida Sans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950" b="1" dirty="0">
                <a:latin typeface="Lucida Sans" panose="020B0602030504020204" pitchFamily="34" charset="0"/>
                <a:cs typeface="Times New Roman" panose="02020603050405020304" pitchFamily="18" charset="0"/>
              </a:rPr>
              <a:t>of</a:t>
            </a:r>
            <a:r>
              <a:rPr lang="en-US" sz="950" b="1" spc="205" dirty="0">
                <a:latin typeface="Lucida Sans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950" b="1" spc="47" dirty="0">
                <a:latin typeface="Lucida Sans" panose="020B0602030504020204" pitchFamily="34" charset="0"/>
                <a:cs typeface="Times New Roman" panose="02020603050405020304" pitchFamily="18" charset="0"/>
              </a:rPr>
              <a:t>only</a:t>
            </a:r>
            <a:r>
              <a:rPr lang="en-US" sz="950" b="1" spc="205" dirty="0">
                <a:latin typeface="Lucida Sans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950" b="1" spc="40" dirty="0">
                <a:latin typeface="Lucida Sans" panose="020B0602030504020204" pitchFamily="34" charset="0"/>
                <a:cs typeface="Times New Roman" panose="02020603050405020304" pitchFamily="18" charset="0"/>
              </a:rPr>
              <a:t>around</a:t>
            </a:r>
            <a:r>
              <a:rPr lang="en-US" sz="950" b="1" spc="208" dirty="0">
                <a:latin typeface="Lucida Sans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950" b="1" spc="60" dirty="0">
                <a:latin typeface="Lucida Sans" panose="020B0602030504020204" pitchFamily="34" charset="0"/>
                <a:cs typeface="Times New Roman" panose="02020603050405020304" pitchFamily="18" charset="0"/>
              </a:rPr>
              <a:t>30%.</a:t>
            </a:r>
          </a:p>
        </p:txBody>
      </p:sp>
      <p:sp>
        <p:nvSpPr>
          <p:cNvPr id="16" name="object 6"/>
          <p:cNvSpPr/>
          <p:nvPr/>
        </p:nvSpPr>
        <p:spPr>
          <a:xfrm>
            <a:off x="-19923" y="4637983"/>
            <a:ext cx="6877923" cy="483841"/>
          </a:xfrm>
          <a:custGeom>
            <a:avLst/>
            <a:gdLst/>
            <a:ahLst/>
            <a:cxnLst/>
            <a:rect l="l" t="t" r="r" b="b"/>
            <a:pathLst>
              <a:path w="10058400" h="407034">
                <a:moveTo>
                  <a:pt x="0" y="0"/>
                </a:moveTo>
                <a:lnTo>
                  <a:pt x="10058299" y="0"/>
                </a:lnTo>
                <a:lnTo>
                  <a:pt x="10058299" y="406466"/>
                </a:lnTo>
                <a:lnTo>
                  <a:pt x="0" y="406466"/>
                </a:lnTo>
                <a:lnTo>
                  <a:pt x="0" y="0"/>
                </a:lnTo>
                <a:close/>
              </a:path>
            </a:pathLst>
          </a:custGeom>
          <a:solidFill>
            <a:srgbClr val="002F48"/>
          </a:solidFill>
        </p:spPr>
        <p:txBody>
          <a:bodyPr wrap="square" lIns="0" tIns="0" rIns="0" bIns="0" rtlCol="0"/>
          <a:lstStyle/>
          <a:p>
            <a:endParaRPr sz="927" dirty="0"/>
          </a:p>
        </p:txBody>
      </p:sp>
      <p:pic>
        <p:nvPicPr>
          <p:cNvPr id="30" name="object 7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4474757" y="4724219"/>
            <a:ext cx="260995" cy="285188"/>
          </a:xfrm>
          <a:prstGeom prst="rect">
            <a:avLst/>
          </a:prstGeom>
        </p:spPr>
      </p:pic>
      <p:pic>
        <p:nvPicPr>
          <p:cNvPr id="31" name="object 8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2822155" y="4739584"/>
            <a:ext cx="268840" cy="293755"/>
          </a:xfrm>
          <a:prstGeom prst="rect">
            <a:avLst/>
          </a:prstGeom>
        </p:spPr>
      </p:pic>
      <p:pic>
        <p:nvPicPr>
          <p:cNvPr id="32" name="object 9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605686" y="4731563"/>
            <a:ext cx="215026" cy="293755"/>
          </a:xfrm>
          <a:prstGeom prst="rect">
            <a:avLst/>
          </a:prstGeom>
        </p:spPr>
      </p:pic>
      <p:sp>
        <p:nvSpPr>
          <p:cNvPr id="33" name="object 25">
            <a:extLst>
              <a:ext uri="{FF2B5EF4-FFF2-40B4-BE49-F238E27FC236}">
                <a16:creationId xmlns:a16="http://schemas.microsoft.com/office/drawing/2014/main" id="{8642BDE0-D531-A7EE-51F7-B7806C97BEDF}"/>
              </a:ext>
            </a:extLst>
          </p:cNvPr>
          <p:cNvSpPr txBox="1"/>
          <p:nvPr/>
        </p:nvSpPr>
        <p:spPr>
          <a:xfrm>
            <a:off x="936235" y="4709280"/>
            <a:ext cx="1381459" cy="475193"/>
          </a:xfrm>
          <a:prstGeom prst="rect">
            <a:avLst/>
          </a:prstGeom>
        </p:spPr>
        <p:txBody>
          <a:bodyPr vert="horz" wrap="square" lIns="0" tIns="8825" rIns="0" bIns="0" rtlCol="0">
            <a:spAutoFit/>
          </a:bodyPr>
          <a:lstStyle/>
          <a:p>
            <a:pPr marL="8405">
              <a:spcBef>
                <a:spcPts val="69"/>
              </a:spcBef>
            </a:pPr>
            <a:r>
              <a:rPr sz="695" spc="33" dirty="0">
                <a:solidFill>
                  <a:srgbClr val="FFFFFF"/>
                </a:solidFill>
                <a:latin typeface="Lucida Sans" panose="020B0602030504020204" pitchFamily="34" charset="0"/>
                <a:cs typeface="Tahoma"/>
              </a:rPr>
              <a:t>P</a:t>
            </a:r>
            <a:r>
              <a:rPr sz="695" spc="-33" dirty="0">
                <a:solidFill>
                  <a:srgbClr val="FFFFFF"/>
                </a:solidFill>
                <a:latin typeface="Lucida Sans" panose="020B0602030504020204" pitchFamily="34" charset="0"/>
                <a:cs typeface="Tahoma"/>
              </a:rPr>
              <a:t> </a:t>
            </a:r>
            <a:r>
              <a:rPr sz="695" dirty="0">
                <a:solidFill>
                  <a:srgbClr val="FFFFFF"/>
                </a:solidFill>
                <a:latin typeface="Lucida Sans" panose="020B0602030504020204" pitchFamily="34" charset="0"/>
                <a:cs typeface="Tahoma"/>
              </a:rPr>
              <a:t>D</a:t>
            </a:r>
            <a:r>
              <a:rPr sz="695" spc="-31" dirty="0">
                <a:solidFill>
                  <a:srgbClr val="FFFFFF"/>
                </a:solidFill>
                <a:latin typeface="Lucida Sans" panose="020B0602030504020204" pitchFamily="34" charset="0"/>
                <a:cs typeface="Tahoma"/>
              </a:rPr>
              <a:t> </a:t>
            </a:r>
            <a:r>
              <a:rPr sz="695" dirty="0">
                <a:solidFill>
                  <a:srgbClr val="FFFFFF"/>
                </a:solidFill>
                <a:latin typeface="Lucida Sans" panose="020B0602030504020204" pitchFamily="34" charset="0"/>
                <a:cs typeface="Tahoma"/>
              </a:rPr>
              <a:t>Hinduja</a:t>
            </a:r>
            <a:r>
              <a:rPr sz="695" spc="-33" dirty="0">
                <a:solidFill>
                  <a:srgbClr val="FFFFFF"/>
                </a:solidFill>
                <a:latin typeface="Lucida Sans" panose="020B0602030504020204" pitchFamily="34" charset="0"/>
                <a:cs typeface="Tahoma"/>
              </a:rPr>
              <a:t> </a:t>
            </a:r>
            <a:r>
              <a:rPr sz="695" dirty="0">
                <a:solidFill>
                  <a:srgbClr val="FFFFFF"/>
                </a:solidFill>
                <a:latin typeface="Lucida Sans" panose="020B0602030504020204" pitchFamily="34" charset="0"/>
                <a:cs typeface="Tahoma"/>
              </a:rPr>
              <a:t>Hospital,</a:t>
            </a:r>
            <a:r>
              <a:rPr sz="695" spc="-31" dirty="0">
                <a:solidFill>
                  <a:srgbClr val="FFFFFF"/>
                </a:solidFill>
                <a:latin typeface="Lucida Sans" panose="020B0602030504020204" pitchFamily="34" charset="0"/>
                <a:cs typeface="Tahoma"/>
              </a:rPr>
              <a:t> </a:t>
            </a:r>
            <a:r>
              <a:rPr sz="695" spc="-13" dirty="0">
                <a:solidFill>
                  <a:srgbClr val="FFFFFF"/>
                </a:solidFill>
                <a:latin typeface="Lucida Sans" panose="020B0602030504020204" pitchFamily="34" charset="0"/>
                <a:cs typeface="Tahoma"/>
              </a:rPr>
              <a:t>Mahim</a:t>
            </a:r>
            <a:endParaRPr lang="en-IN" sz="695" spc="-13" dirty="0">
              <a:solidFill>
                <a:srgbClr val="FFFFFF"/>
              </a:solidFill>
              <a:latin typeface="Lucida Sans" panose="020B0602030504020204" pitchFamily="34" charset="0"/>
              <a:cs typeface="Tahoma"/>
            </a:endParaRPr>
          </a:p>
          <a:p>
            <a:pPr marL="8405">
              <a:spcBef>
                <a:spcPts val="69"/>
              </a:spcBef>
            </a:pPr>
            <a:r>
              <a:rPr lang="en-IN" sz="695" spc="-13" dirty="0">
                <a:solidFill>
                  <a:srgbClr val="FFFFFF"/>
                </a:solidFill>
                <a:latin typeface="Lucida Sans" panose="020B0602030504020204" pitchFamily="34" charset="0"/>
                <a:cs typeface="Tahoma"/>
              </a:rPr>
              <a:t>Breach Candy </a:t>
            </a:r>
            <a:r>
              <a:rPr lang="en-IN" sz="695" spc="-13" dirty="0" smtClean="0">
                <a:solidFill>
                  <a:srgbClr val="FFFFFF"/>
                </a:solidFill>
                <a:latin typeface="Lucida Sans" panose="020B0602030504020204" pitchFamily="34" charset="0"/>
                <a:cs typeface="Tahoma"/>
              </a:rPr>
              <a:t>Hospital</a:t>
            </a:r>
            <a:endParaRPr lang="en-IN" sz="695" spc="-13" dirty="0">
              <a:solidFill>
                <a:srgbClr val="FFFFFF"/>
              </a:solidFill>
              <a:latin typeface="Lucida Sans" panose="020B0602030504020204" pitchFamily="34" charset="0"/>
              <a:cs typeface="Tahoma"/>
            </a:endParaRPr>
          </a:p>
          <a:p>
            <a:pPr marL="8405">
              <a:spcBef>
                <a:spcPts val="69"/>
              </a:spcBef>
            </a:pPr>
            <a:r>
              <a:rPr lang="en-IN" sz="695" spc="-13" dirty="0">
                <a:solidFill>
                  <a:srgbClr val="FFFFFF"/>
                </a:solidFill>
                <a:latin typeface="Lucida Sans" panose="020B0602030504020204" pitchFamily="34" charset="0"/>
                <a:cs typeface="Tahoma"/>
              </a:rPr>
              <a:t>Sukh Sagar, Charni Road</a:t>
            </a:r>
          </a:p>
          <a:p>
            <a:pPr marL="8405">
              <a:spcBef>
                <a:spcPts val="69"/>
              </a:spcBef>
            </a:pPr>
            <a:endParaRPr sz="695" dirty="0">
              <a:latin typeface="Lucida Sans" panose="020B0602030504020204" pitchFamily="34" charset="0"/>
              <a:cs typeface="Tahoma"/>
            </a:endParaRPr>
          </a:p>
        </p:txBody>
      </p:sp>
      <p:sp>
        <p:nvSpPr>
          <p:cNvPr id="34" name="object 26">
            <a:extLst>
              <a:ext uri="{FF2B5EF4-FFF2-40B4-BE49-F238E27FC236}">
                <a16:creationId xmlns:a16="http://schemas.microsoft.com/office/drawing/2014/main" id="{7B6EC5FD-365C-D339-556D-07695EEC544C}"/>
              </a:ext>
            </a:extLst>
          </p:cNvPr>
          <p:cNvSpPr txBox="1"/>
          <p:nvPr/>
        </p:nvSpPr>
        <p:spPr>
          <a:xfrm>
            <a:off x="4819881" y="4692957"/>
            <a:ext cx="1737979" cy="249166"/>
          </a:xfrm>
          <a:prstGeom prst="rect">
            <a:avLst/>
          </a:prstGeom>
        </p:spPr>
        <p:txBody>
          <a:bodyPr vert="horz" wrap="square" lIns="0" tIns="12187" rIns="0" bIns="0" rtlCol="0">
            <a:spAutoFit/>
          </a:bodyPr>
          <a:lstStyle/>
          <a:p>
            <a:pPr marL="8405" marR="3363">
              <a:spcBef>
                <a:spcPts val="96"/>
              </a:spcBef>
            </a:pPr>
            <a:r>
              <a:rPr lang="en-IN" sz="728" spc="-7" dirty="0" smtClean="0">
                <a:solidFill>
                  <a:srgbClr val="FFFFFF"/>
                </a:solidFill>
                <a:latin typeface="Lucida Sans" panose="020B0602030504020204" pitchFamily="34" charset="0"/>
                <a:cs typeface="Tahoma"/>
              </a:rPr>
              <a:t>www.</a:t>
            </a:r>
            <a:r>
              <a:rPr sz="728" spc="-7" dirty="0" smtClean="0">
                <a:solidFill>
                  <a:srgbClr val="FFFFFF"/>
                </a:solidFill>
                <a:latin typeface="Lucida Sans" panose="020B0602030504020204" pitchFamily="34" charset="0"/>
                <a:cs typeface="Tahoma"/>
              </a:rPr>
              <a:t>sanjayagarwala.in</a:t>
            </a:r>
            <a:endParaRPr lang="en-IN" sz="728" spc="-7" dirty="0">
              <a:solidFill>
                <a:srgbClr val="FFFFFF"/>
              </a:solidFill>
              <a:latin typeface="Lucida Sans" panose="020B0602030504020204" pitchFamily="34" charset="0"/>
              <a:cs typeface="Tahoma"/>
            </a:endParaRPr>
          </a:p>
          <a:p>
            <a:pPr marL="8405" marR="3363">
              <a:spcBef>
                <a:spcPts val="96"/>
              </a:spcBef>
            </a:pPr>
            <a:r>
              <a:rPr lang="en-IN" sz="728" spc="-7" dirty="0" smtClean="0">
                <a:solidFill>
                  <a:srgbClr val="FFFFFF"/>
                </a:solidFill>
                <a:latin typeface="Lucida Sans" panose="020B0602030504020204" pitchFamily="34" charset="0"/>
                <a:cs typeface="Tahoma"/>
              </a:rPr>
              <a:t>www.d</a:t>
            </a:r>
            <a:r>
              <a:rPr sz="728" spc="-7" dirty="0" smtClean="0">
                <a:solidFill>
                  <a:srgbClr val="FFFFFF"/>
                </a:solidFill>
                <a:latin typeface="Lucida Sans" panose="020B0602030504020204" pitchFamily="34" charset="0"/>
                <a:cs typeface="Tahoma"/>
              </a:rPr>
              <a:t>rsanjayagarwala.com</a:t>
            </a:r>
            <a:endParaRPr sz="728" dirty="0">
              <a:latin typeface="Lucida Sans" panose="020B0602030504020204" pitchFamily="34" charset="0"/>
              <a:cs typeface="Tahoma"/>
            </a:endParaRPr>
          </a:p>
        </p:txBody>
      </p:sp>
      <p:sp>
        <p:nvSpPr>
          <p:cNvPr id="35" name="object 27">
            <a:extLst>
              <a:ext uri="{FF2B5EF4-FFF2-40B4-BE49-F238E27FC236}">
                <a16:creationId xmlns:a16="http://schemas.microsoft.com/office/drawing/2014/main" id="{45AA6D05-5BB3-467D-4E2A-86A12FF642BB}"/>
              </a:ext>
            </a:extLst>
          </p:cNvPr>
          <p:cNvSpPr txBox="1"/>
          <p:nvPr/>
        </p:nvSpPr>
        <p:spPr>
          <a:xfrm>
            <a:off x="3191190" y="4750019"/>
            <a:ext cx="1199437" cy="222816"/>
          </a:xfrm>
          <a:prstGeom prst="rect">
            <a:avLst/>
          </a:prstGeom>
        </p:spPr>
        <p:txBody>
          <a:bodyPr vert="horz" wrap="square" lIns="0" tIns="8825" rIns="0" bIns="0" rtlCol="0">
            <a:spAutoFit/>
          </a:bodyPr>
          <a:lstStyle/>
          <a:p>
            <a:pPr marL="8405" lvl="1">
              <a:spcBef>
                <a:spcPts val="69"/>
              </a:spcBef>
            </a:pPr>
            <a:r>
              <a:rPr sz="695" spc="-20" dirty="0">
                <a:solidFill>
                  <a:srgbClr val="FFFFFF"/>
                </a:solidFill>
                <a:latin typeface="Lucida Sans" panose="020B0602030504020204" pitchFamily="34" charset="0"/>
                <a:cs typeface="Tahoma"/>
              </a:rPr>
              <a:t>+</a:t>
            </a:r>
            <a:r>
              <a:rPr lang="en-IN" sz="695" spc="-20" dirty="0" smtClean="0">
                <a:solidFill>
                  <a:srgbClr val="FFFFFF"/>
                </a:solidFill>
                <a:latin typeface="Lucida Sans" panose="020B0602030504020204" pitchFamily="34" charset="0"/>
                <a:cs typeface="Tahoma"/>
              </a:rPr>
              <a:t>919869 44 66 44 </a:t>
            </a:r>
            <a:r>
              <a:rPr lang="en-IN" sz="695" spc="-20" dirty="0">
                <a:solidFill>
                  <a:srgbClr val="FFFFFF"/>
                </a:solidFill>
                <a:latin typeface="Lucida Sans" panose="020B0602030504020204" pitchFamily="34" charset="0"/>
                <a:cs typeface="Tahoma"/>
              </a:rPr>
              <a:t/>
            </a:r>
            <a:br>
              <a:rPr lang="en-IN" sz="695" spc="-20" dirty="0">
                <a:solidFill>
                  <a:srgbClr val="FFFFFF"/>
                </a:solidFill>
                <a:latin typeface="Lucida Sans" panose="020B0602030504020204" pitchFamily="34" charset="0"/>
                <a:cs typeface="Tahoma"/>
              </a:rPr>
            </a:br>
            <a:r>
              <a:rPr lang="en-IN" sz="695" spc="-20" dirty="0">
                <a:solidFill>
                  <a:srgbClr val="FFFFFF"/>
                </a:solidFill>
                <a:latin typeface="Lucida Sans" panose="020B0602030504020204" pitchFamily="34" charset="0"/>
                <a:cs typeface="Tahoma"/>
              </a:rPr>
              <a:t>(</a:t>
            </a:r>
            <a:r>
              <a:rPr lang="en-IN" sz="695" spc="-20" dirty="0" err="1">
                <a:solidFill>
                  <a:srgbClr val="FFFFFF"/>
                </a:solidFill>
                <a:latin typeface="Lucida Sans" panose="020B0602030504020204" pitchFamily="34" charset="0"/>
                <a:cs typeface="Tahoma"/>
              </a:rPr>
              <a:t>Whatsapp</a:t>
            </a:r>
            <a:r>
              <a:rPr lang="en-IN" sz="695" spc="-20" dirty="0">
                <a:solidFill>
                  <a:srgbClr val="FFFFFF"/>
                </a:solidFill>
                <a:latin typeface="Lucida Sans" panose="020B0602030504020204" pitchFamily="34" charset="0"/>
                <a:cs typeface="Tahoma"/>
              </a:rPr>
              <a:t> message only)</a:t>
            </a:r>
            <a:endParaRPr sz="695" dirty="0">
              <a:latin typeface="Lucida Sans" panose="020B0602030504020204" pitchFamily="34" charset="0"/>
              <a:cs typeface="Tahoma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824315" y="682682"/>
            <a:ext cx="4936249" cy="1651885"/>
          </a:xfrm>
          <a:prstGeom prst="rect">
            <a:avLst/>
          </a:prstGeom>
        </p:spPr>
        <p:txBody>
          <a:bodyPr vert="horz" wrap="square" lIns="0" tIns="8404" rIns="0" bIns="0" rtlCol="0">
            <a:spAutoFit/>
          </a:bodyPr>
          <a:lstStyle/>
          <a:p>
            <a:pPr marL="8405" marR="3363">
              <a:lnSpc>
                <a:spcPct val="116599"/>
              </a:lnSpc>
              <a:spcBef>
                <a:spcPts val="67"/>
              </a:spcBef>
            </a:pPr>
            <a:r>
              <a:rPr sz="900" b="1" spc="79" dirty="0">
                <a:latin typeface="Lucida Sans" panose="020B0602030504020204" pitchFamily="34" charset="0"/>
                <a:cs typeface="Times New Roman" panose="02020603050405020304" pitchFamily="18" charset="0"/>
              </a:rPr>
              <a:t>ALENDRONATE</a:t>
            </a:r>
            <a:r>
              <a:rPr sz="900" spc="-7" dirty="0">
                <a:latin typeface="Lucida Sans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sz="900" spc="43" dirty="0">
                <a:latin typeface="Lucida Sans" panose="020B0602030504020204" pitchFamily="34" charset="0"/>
                <a:cs typeface="Times New Roman" panose="02020603050405020304" pitchFamily="18" charset="0"/>
              </a:rPr>
              <a:t>tablet</a:t>
            </a:r>
            <a:r>
              <a:rPr sz="900" spc="-3" dirty="0">
                <a:latin typeface="Lucida Sans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sz="900" b="1" spc="56" dirty="0">
                <a:latin typeface="Lucida Sans" panose="020B0602030504020204" pitchFamily="34" charset="0"/>
                <a:cs typeface="Times New Roman" panose="02020603050405020304" pitchFamily="18" charset="0"/>
              </a:rPr>
              <a:t>35mg</a:t>
            </a:r>
            <a:r>
              <a:rPr sz="900" spc="-3" dirty="0">
                <a:latin typeface="Lucida Sans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sz="900" spc="56" dirty="0">
                <a:latin typeface="Lucida Sans" panose="020B0602030504020204" pitchFamily="34" charset="0"/>
                <a:cs typeface="Times New Roman" panose="02020603050405020304" pitchFamily="18" charset="0"/>
              </a:rPr>
              <a:t>to</a:t>
            </a:r>
            <a:r>
              <a:rPr sz="900" spc="-7" dirty="0">
                <a:latin typeface="Lucida Sans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sz="900" spc="56" dirty="0">
                <a:latin typeface="Lucida Sans" panose="020B0602030504020204" pitchFamily="34" charset="0"/>
                <a:cs typeface="Times New Roman" panose="02020603050405020304" pitchFamily="18" charset="0"/>
              </a:rPr>
              <a:t>be</a:t>
            </a:r>
            <a:r>
              <a:rPr sz="900" spc="-3" dirty="0">
                <a:latin typeface="Lucida Sans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sz="900" spc="36" dirty="0">
                <a:latin typeface="Lucida Sans" panose="020B0602030504020204" pitchFamily="34" charset="0"/>
                <a:cs typeface="Times New Roman" panose="02020603050405020304" pitchFamily="18" charset="0"/>
              </a:rPr>
              <a:t>taken</a:t>
            </a:r>
            <a:r>
              <a:rPr sz="900" spc="-3" dirty="0">
                <a:latin typeface="Lucida Sans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sz="900" b="1" spc="51" dirty="0">
                <a:latin typeface="Lucida Sans" panose="020B0602030504020204" pitchFamily="34" charset="0"/>
                <a:cs typeface="Times New Roman" panose="02020603050405020304" pitchFamily="18" charset="0"/>
              </a:rPr>
              <a:t>twice</a:t>
            </a:r>
            <a:r>
              <a:rPr sz="900" b="1" spc="-7" dirty="0">
                <a:latin typeface="Lucida Sans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sz="900" b="1" spc="47" dirty="0">
                <a:latin typeface="Lucida Sans" panose="020B0602030504020204" pitchFamily="34" charset="0"/>
                <a:cs typeface="Times New Roman" panose="02020603050405020304" pitchFamily="18" charset="0"/>
              </a:rPr>
              <a:t>weekly</a:t>
            </a:r>
            <a:r>
              <a:rPr lang="en-IN" sz="900" b="1" spc="47" dirty="0">
                <a:latin typeface="Lucida Sans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lang="en-IN" sz="900" spc="47" dirty="0">
                <a:latin typeface="Lucida Sans" panose="020B0602030504020204" pitchFamily="34" charset="0"/>
                <a:cs typeface="Times New Roman" panose="02020603050405020304" pitchFamily="18" charset="0"/>
              </a:rPr>
              <a:t>(e.g. Monday &amp; Thursday).</a:t>
            </a:r>
          </a:p>
          <a:p>
            <a:pPr marL="8405" marR="3363">
              <a:lnSpc>
                <a:spcPct val="116599"/>
              </a:lnSpc>
              <a:spcBef>
                <a:spcPts val="67"/>
              </a:spcBef>
            </a:pPr>
            <a:r>
              <a:rPr lang="en-US" sz="900" spc="31" dirty="0">
                <a:latin typeface="Lucida Sans" panose="020B0602030504020204" pitchFamily="34" charset="0"/>
                <a:cs typeface="Times New Roman" panose="02020603050405020304" pitchFamily="18" charset="0"/>
              </a:rPr>
              <a:t>I</a:t>
            </a:r>
            <a:r>
              <a:rPr lang="en-US" sz="900" spc="33" dirty="0">
                <a:latin typeface="Lucida Sans" panose="020B0602030504020204" pitchFamily="34" charset="0"/>
                <a:cs typeface="Times New Roman" panose="02020603050405020304" pitchFamily="18" charset="0"/>
              </a:rPr>
              <a:t>t</a:t>
            </a:r>
            <a:r>
              <a:rPr lang="en-US" sz="900" spc="17" dirty="0">
                <a:latin typeface="Lucida Sans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900" dirty="0">
                <a:latin typeface="Lucida Sans" panose="020B0602030504020204" pitchFamily="34" charset="0"/>
                <a:cs typeface="Times New Roman" panose="02020603050405020304" pitchFamily="18" charset="0"/>
              </a:rPr>
              <a:t>is</a:t>
            </a:r>
            <a:r>
              <a:rPr lang="en-US" sz="900" spc="17" dirty="0">
                <a:latin typeface="Lucida Sans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900" spc="53" dirty="0">
                <a:latin typeface="Lucida Sans" panose="020B0602030504020204" pitchFamily="34" charset="0"/>
                <a:cs typeface="Times New Roman" panose="02020603050405020304" pitchFamily="18" charset="0"/>
              </a:rPr>
              <a:t>recommended</a:t>
            </a:r>
            <a:r>
              <a:rPr lang="en-US" sz="900" spc="17" dirty="0">
                <a:latin typeface="Lucida Sans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900" spc="36" dirty="0">
                <a:latin typeface="Lucida Sans" panose="020B0602030504020204" pitchFamily="34" charset="0"/>
                <a:cs typeface="Times New Roman" panose="02020603050405020304" pitchFamily="18" charset="0"/>
              </a:rPr>
              <a:t>that</a:t>
            </a:r>
            <a:r>
              <a:rPr lang="en-US" sz="900" spc="17" dirty="0">
                <a:latin typeface="Lucida Sans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900" dirty="0">
                <a:latin typeface="Lucida Sans" panose="020B0602030504020204" pitchFamily="34" charset="0"/>
                <a:cs typeface="Times New Roman" panose="02020603050405020304" pitchFamily="18" charset="0"/>
              </a:rPr>
              <a:t>this</a:t>
            </a:r>
            <a:r>
              <a:rPr lang="en-US" sz="900" spc="13" dirty="0">
                <a:latin typeface="Lucida Sans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900" spc="43" dirty="0">
                <a:latin typeface="Lucida Sans" panose="020B0602030504020204" pitchFamily="34" charset="0"/>
                <a:cs typeface="Times New Roman" panose="02020603050405020304" pitchFamily="18" charset="0"/>
              </a:rPr>
              <a:t>tablet</a:t>
            </a:r>
            <a:r>
              <a:rPr lang="en-US" sz="900" spc="17" dirty="0">
                <a:latin typeface="Lucida Sans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900" dirty="0">
                <a:latin typeface="Lucida Sans" panose="020B0602030504020204" pitchFamily="34" charset="0"/>
                <a:cs typeface="Times New Roman" panose="02020603050405020304" pitchFamily="18" charset="0"/>
              </a:rPr>
              <a:t>is</a:t>
            </a:r>
            <a:r>
              <a:rPr lang="en-US" sz="900" spc="17" dirty="0">
                <a:latin typeface="Lucida Sans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900" spc="36" dirty="0">
                <a:latin typeface="Lucida Sans" panose="020B0602030504020204" pitchFamily="34" charset="0"/>
                <a:cs typeface="Times New Roman" panose="02020603050405020304" pitchFamily="18" charset="0"/>
              </a:rPr>
              <a:t>taken in the morning, </a:t>
            </a:r>
            <a:r>
              <a:rPr lang="en-US" sz="900" spc="36" dirty="0" smtClean="0">
                <a:latin typeface="Lucida Sans" panose="020B0602030504020204" pitchFamily="34" charset="0"/>
                <a:cs typeface="Times New Roman" panose="02020603050405020304" pitchFamily="18" charset="0"/>
              </a:rPr>
              <a:t>even before </a:t>
            </a:r>
            <a:r>
              <a:rPr lang="en-US" sz="900" spc="36" dirty="0">
                <a:latin typeface="Lucida Sans" panose="020B0602030504020204" pitchFamily="34" charset="0"/>
                <a:cs typeface="Times New Roman" panose="02020603050405020304" pitchFamily="18" charset="0"/>
              </a:rPr>
              <a:t>brushing your teeth, </a:t>
            </a:r>
            <a:r>
              <a:rPr lang="en-US" sz="900" b="1" spc="36" dirty="0">
                <a:latin typeface="Lucida Sans" panose="020B0602030504020204" pitchFamily="34" charset="0"/>
                <a:cs typeface="Times New Roman" panose="02020603050405020304" pitchFamily="18" charset="0"/>
              </a:rPr>
              <a:t>on an empty stomach</a:t>
            </a:r>
            <a:r>
              <a:rPr lang="en-US" sz="900" spc="36" dirty="0">
                <a:latin typeface="Lucida Sans" panose="020B0602030504020204" pitchFamily="34" charset="0"/>
                <a:cs typeface="Times New Roman" panose="02020603050405020304" pitchFamily="18" charset="0"/>
              </a:rPr>
              <a:t>, </a:t>
            </a:r>
            <a:r>
              <a:rPr lang="en-US" sz="900" spc="43" dirty="0">
                <a:latin typeface="Lucida Sans" panose="020B0602030504020204" pitchFamily="34" charset="0"/>
                <a:cs typeface="Times New Roman" panose="02020603050405020304" pitchFamily="18" charset="0"/>
              </a:rPr>
              <a:t>with</a:t>
            </a:r>
            <a:r>
              <a:rPr lang="en-US" sz="900" spc="-3" dirty="0">
                <a:latin typeface="Lucida Sans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900" spc="63" dirty="0">
                <a:latin typeface="Lucida Sans" panose="020B0602030504020204" pitchFamily="34" charset="0"/>
                <a:cs typeface="Times New Roman" panose="02020603050405020304" pitchFamily="18" charset="0"/>
              </a:rPr>
              <a:t>two</a:t>
            </a:r>
            <a:r>
              <a:rPr lang="en-US" sz="900" spc="-3" dirty="0">
                <a:latin typeface="Lucida Sans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900" spc="36" dirty="0">
                <a:latin typeface="Lucida Sans" panose="020B0602030504020204" pitchFamily="34" charset="0"/>
                <a:cs typeface="Times New Roman" panose="02020603050405020304" pitchFamily="18" charset="0"/>
              </a:rPr>
              <a:t>glasses</a:t>
            </a:r>
            <a:r>
              <a:rPr lang="en-US" sz="900" spc="-7" dirty="0">
                <a:latin typeface="Lucida Sans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900" spc="36" dirty="0">
                <a:latin typeface="Lucida Sans" panose="020B0602030504020204" pitchFamily="34" charset="0"/>
                <a:cs typeface="Times New Roman" panose="02020603050405020304" pitchFamily="18" charset="0"/>
              </a:rPr>
              <a:t>of </a:t>
            </a:r>
            <a:r>
              <a:rPr lang="en-US" sz="900" spc="43" dirty="0">
                <a:latin typeface="Lucida Sans" panose="020B0602030504020204" pitchFamily="34" charset="0"/>
                <a:cs typeface="Times New Roman" panose="02020603050405020304" pitchFamily="18" charset="0"/>
              </a:rPr>
              <a:t>water</a:t>
            </a:r>
            <a:r>
              <a:rPr lang="en-US" sz="900" spc="20" dirty="0">
                <a:latin typeface="Lucida Sans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900" dirty="0">
                <a:latin typeface="Lucida Sans" panose="020B0602030504020204" pitchFamily="34" charset="0"/>
                <a:cs typeface="Times New Roman" panose="02020603050405020304" pitchFamily="18" charset="0"/>
              </a:rPr>
              <a:t>(tea,</a:t>
            </a:r>
            <a:r>
              <a:rPr lang="en-US" sz="900" spc="20" dirty="0">
                <a:latin typeface="Lucida Sans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900" spc="47" dirty="0">
                <a:latin typeface="Lucida Sans" panose="020B0602030504020204" pitchFamily="34" charset="0"/>
                <a:cs typeface="Times New Roman" panose="02020603050405020304" pitchFamily="18" charset="0"/>
              </a:rPr>
              <a:t>coffee</a:t>
            </a:r>
            <a:r>
              <a:rPr lang="en-US" sz="900" spc="20" dirty="0">
                <a:latin typeface="Lucida Sans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900" spc="47" dirty="0">
                <a:latin typeface="Lucida Sans" panose="020B0602030504020204" pitchFamily="34" charset="0"/>
                <a:cs typeface="Times New Roman" panose="02020603050405020304" pitchFamily="18" charset="0"/>
              </a:rPr>
              <a:t>or</a:t>
            </a:r>
            <a:r>
              <a:rPr lang="en-US" sz="900" spc="20" dirty="0">
                <a:latin typeface="Lucida Sans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900" dirty="0">
                <a:latin typeface="Lucida Sans" panose="020B0602030504020204" pitchFamily="34" charset="0"/>
                <a:cs typeface="Times New Roman" panose="02020603050405020304" pitchFamily="18" charset="0"/>
              </a:rPr>
              <a:t>juice</a:t>
            </a:r>
            <a:r>
              <a:rPr lang="en-US" sz="900" spc="20" dirty="0">
                <a:latin typeface="Lucida Sans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900" spc="56" dirty="0">
                <a:latin typeface="Lucida Sans" panose="020B0602030504020204" pitchFamily="34" charset="0"/>
                <a:cs typeface="Times New Roman" panose="02020603050405020304" pitchFamily="18" charset="0"/>
              </a:rPr>
              <a:t>WILL</a:t>
            </a:r>
            <a:r>
              <a:rPr lang="en-US" sz="900" spc="20" dirty="0">
                <a:latin typeface="Lucida Sans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900" spc="67" dirty="0">
                <a:latin typeface="Lucida Sans" panose="020B0602030504020204" pitchFamily="34" charset="0"/>
                <a:cs typeface="Times New Roman" panose="02020603050405020304" pitchFamily="18" charset="0"/>
              </a:rPr>
              <a:t>NOT</a:t>
            </a:r>
            <a:r>
              <a:rPr lang="en-US" sz="900" spc="20" dirty="0">
                <a:latin typeface="Lucida Sans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900" spc="33" dirty="0">
                <a:latin typeface="Lucida Sans" panose="020B0602030504020204" pitchFamily="34" charset="0"/>
                <a:cs typeface="Times New Roman" panose="02020603050405020304" pitchFamily="18" charset="0"/>
              </a:rPr>
              <a:t>do).</a:t>
            </a:r>
            <a:r>
              <a:rPr lang="en-US" sz="900" spc="20" dirty="0">
                <a:latin typeface="Lucida Sans" panose="020B0602030504020204" pitchFamily="34" charset="0"/>
                <a:cs typeface="Times New Roman" panose="02020603050405020304" pitchFamily="18" charset="0"/>
              </a:rPr>
              <a:t> </a:t>
            </a:r>
          </a:p>
          <a:p>
            <a:pPr marL="8405" marR="35719">
              <a:lnSpc>
                <a:spcPct val="116599"/>
              </a:lnSpc>
              <a:spcBef>
                <a:spcPts val="67"/>
              </a:spcBef>
            </a:pPr>
            <a:r>
              <a:rPr lang="en-US" sz="900" spc="43" dirty="0">
                <a:latin typeface="Lucida Sans" panose="020B0602030504020204" pitchFamily="34" charset="0"/>
                <a:cs typeface="Times New Roman" panose="02020603050405020304" pitchFamily="18" charset="0"/>
              </a:rPr>
              <a:t>Do not </a:t>
            </a:r>
            <a:r>
              <a:rPr lang="en-US" sz="900" spc="40" dirty="0">
                <a:latin typeface="Lucida Sans" panose="020B0602030504020204" pitchFamily="34" charset="0"/>
                <a:cs typeface="Times New Roman" panose="02020603050405020304" pitchFamily="18" charset="0"/>
              </a:rPr>
              <a:t>eat</a:t>
            </a:r>
            <a:r>
              <a:rPr lang="en-US" sz="900" spc="3" dirty="0">
                <a:latin typeface="Lucida Sans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900" spc="47" dirty="0">
                <a:latin typeface="Lucida Sans" panose="020B0602030504020204" pitchFamily="34" charset="0"/>
                <a:cs typeface="Times New Roman" panose="02020603050405020304" pitchFamily="18" charset="0"/>
              </a:rPr>
              <a:t>or</a:t>
            </a:r>
            <a:r>
              <a:rPr lang="en-US" sz="900" spc="3" dirty="0">
                <a:latin typeface="Lucida Sans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900" spc="40" dirty="0">
                <a:latin typeface="Lucida Sans" panose="020B0602030504020204" pitchFamily="34" charset="0"/>
                <a:cs typeface="Times New Roman" panose="02020603050405020304" pitchFamily="18" charset="0"/>
              </a:rPr>
              <a:t>drink</a:t>
            </a:r>
            <a:r>
              <a:rPr lang="en-US" sz="900" spc="3" dirty="0">
                <a:latin typeface="Lucida Sans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900" spc="43" dirty="0">
                <a:latin typeface="Lucida Sans" panose="020B0602030504020204" pitchFamily="34" charset="0"/>
                <a:cs typeface="Times New Roman" panose="02020603050405020304" pitchFamily="18" charset="0"/>
              </a:rPr>
              <a:t>for</a:t>
            </a:r>
            <a:r>
              <a:rPr lang="en-US" sz="900" dirty="0">
                <a:latin typeface="Lucida Sans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900" spc="53" dirty="0">
                <a:latin typeface="Lucida Sans" panose="020B0602030504020204" pitchFamily="34" charset="0"/>
                <a:cs typeface="Times New Roman" panose="02020603050405020304" pitchFamily="18" charset="0"/>
              </a:rPr>
              <a:t>up</a:t>
            </a:r>
            <a:r>
              <a:rPr lang="en-US" sz="900" spc="3" dirty="0">
                <a:latin typeface="Lucida Sans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900" spc="56" dirty="0">
                <a:latin typeface="Lucida Sans" panose="020B0602030504020204" pitchFamily="34" charset="0"/>
                <a:cs typeface="Times New Roman" panose="02020603050405020304" pitchFamily="18" charset="0"/>
              </a:rPr>
              <a:t>to</a:t>
            </a:r>
            <a:r>
              <a:rPr lang="en-US" sz="900" spc="3" dirty="0">
                <a:latin typeface="Lucida Sans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900" dirty="0">
                <a:latin typeface="Lucida Sans" panose="020B0602030504020204" pitchFamily="34" charset="0"/>
                <a:cs typeface="Times New Roman" panose="02020603050405020304" pitchFamily="18" charset="0"/>
              </a:rPr>
              <a:t>half</a:t>
            </a:r>
            <a:r>
              <a:rPr lang="en-US" sz="900" spc="3" dirty="0">
                <a:latin typeface="Lucida Sans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900" spc="33" dirty="0">
                <a:latin typeface="Lucida Sans" panose="020B0602030504020204" pitchFamily="34" charset="0"/>
                <a:cs typeface="Times New Roman" panose="02020603050405020304" pitchFamily="18" charset="0"/>
              </a:rPr>
              <a:t>an</a:t>
            </a:r>
            <a:r>
              <a:rPr lang="en-US" sz="900" dirty="0">
                <a:latin typeface="Lucida Sans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900" spc="40" dirty="0">
                <a:latin typeface="Lucida Sans" panose="020B0602030504020204" pitchFamily="34" charset="0"/>
                <a:cs typeface="Times New Roman" panose="02020603050405020304" pitchFamily="18" charset="0"/>
              </a:rPr>
              <a:t>hour</a:t>
            </a:r>
            <a:r>
              <a:rPr lang="en-US" sz="900" spc="3" dirty="0">
                <a:latin typeface="Lucida Sans" panose="020B0602030504020204" pitchFamily="34" charset="0"/>
                <a:cs typeface="Times New Roman" panose="02020603050405020304" pitchFamily="18" charset="0"/>
              </a:rPr>
              <a:t>  after taking the tablet as it will  </a:t>
            </a:r>
            <a:r>
              <a:rPr lang="en-US" sz="900" spc="47" dirty="0">
                <a:latin typeface="Lucida Sans" panose="020B0602030504020204" pitchFamily="34" charset="0"/>
                <a:cs typeface="Times New Roman" panose="02020603050405020304" pitchFamily="18" charset="0"/>
              </a:rPr>
              <a:t>change</a:t>
            </a:r>
            <a:r>
              <a:rPr lang="en-US" sz="900" spc="3" dirty="0">
                <a:latin typeface="Lucida Sans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900" spc="36" dirty="0">
                <a:latin typeface="Lucida Sans" panose="020B0602030504020204" pitchFamily="34" charset="0"/>
                <a:cs typeface="Times New Roman" panose="02020603050405020304" pitchFamily="18" charset="0"/>
              </a:rPr>
              <a:t>the</a:t>
            </a:r>
            <a:r>
              <a:rPr lang="en-US" sz="900" dirty="0">
                <a:latin typeface="Lucida Sans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900" spc="47" dirty="0">
                <a:latin typeface="Lucida Sans" panose="020B0602030504020204" pitchFamily="34" charset="0"/>
                <a:cs typeface="Times New Roman" panose="02020603050405020304" pitchFamily="18" charset="0"/>
              </a:rPr>
              <a:t>acidity</a:t>
            </a:r>
            <a:r>
              <a:rPr lang="en-US" sz="900" spc="3" dirty="0">
                <a:latin typeface="Lucida Sans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900" spc="53" dirty="0">
                <a:latin typeface="Lucida Sans" panose="020B0602030504020204" pitchFamily="34" charset="0"/>
                <a:cs typeface="Times New Roman" panose="02020603050405020304" pitchFamily="18" charset="0"/>
              </a:rPr>
              <a:t>of</a:t>
            </a:r>
            <a:r>
              <a:rPr lang="en-US" sz="900" spc="3" dirty="0">
                <a:latin typeface="Lucida Sans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900" spc="36" dirty="0">
                <a:latin typeface="Lucida Sans" panose="020B0602030504020204" pitchFamily="34" charset="0"/>
                <a:cs typeface="Times New Roman" panose="02020603050405020304" pitchFamily="18" charset="0"/>
              </a:rPr>
              <a:t>the</a:t>
            </a:r>
            <a:r>
              <a:rPr lang="en-US" sz="900" spc="3" dirty="0">
                <a:latin typeface="Lucida Sans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900" spc="51" dirty="0">
                <a:latin typeface="Lucida Sans" panose="020B0602030504020204" pitchFamily="34" charset="0"/>
                <a:cs typeface="Times New Roman" panose="02020603050405020304" pitchFamily="18" charset="0"/>
              </a:rPr>
              <a:t>stomach</a:t>
            </a:r>
            <a:r>
              <a:rPr lang="en-US" sz="900" dirty="0">
                <a:latin typeface="Lucida Sans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900" spc="47" dirty="0">
                <a:latin typeface="Lucida Sans" panose="020B0602030504020204" pitchFamily="34" charset="0"/>
                <a:cs typeface="Times New Roman" panose="02020603050405020304" pitchFamily="18" charset="0"/>
              </a:rPr>
              <a:t>and</a:t>
            </a:r>
            <a:r>
              <a:rPr lang="en-US" sz="900" spc="3" dirty="0">
                <a:latin typeface="Lucida Sans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900" spc="36" dirty="0">
                <a:latin typeface="Lucida Sans" panose="020B0602030504020204" pitchFamily="34" charset="0"/>
                <a:cs typeface="Times New Roman" panose="02020603050405020304" pitchFamily="18" charset="0"/>
              </a:rPr>
              <a:t>prevent the</a:t>
            </a:r>
            <a:r>
              <a:rPr lang="en-US" sz="900" dirty="0">
                <a:latin typeface="Lucida Sans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900" spc="43" dirty="0">
                <a:latin typeface="Lucida Sans" panose="020B0602030504020204" pitchFamily="34" charset="0"/>
                <a:cs typeface="Times New Roman" panose="02020603050405020304" pitchFamily="18" charset="0"/>
              </a:rPr>
              <a:t>activity and absorption</a:t>
            </a:r>
            <a:r>
              <a:rPr lang="en-US" sz="900" spc="3" dirty="0">
                <a:latin typeface="Lucida Sans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900" spc="53" dirty="0">
                <a:latin typeface="Lucida Sans" panose="020B0602030504020204" pitchFamily="34" charset="0"/>
                <a:cs typeface="Times New Roman" panose="02020603050405020304" pitchFamily="18" charset="0"/>
              </a:rPr>
              <a:t>of</a:t>
            </a:r>
            <a:r>
              <a:rPr lang="en-US" sz="900" dirty="0">
                <a:latin typeface="Lucida Sans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900" spc="36" dirty="0">
                <a:latin typeface="Lucida Sans" panose="020B0602030504020204" pitchFamily="34" charset="0"/>
                <a:cs typeface="Times New Roman" panose="02020603050405020304" pitchFamily="18" charset="0"/>
              </a:rPr>
              <a:t>the</a:t>
            </a:r>
            <a:r>
              <a:rPr lang="en-US" sz="900" spc="3" dirty="0">
                <a:latin typeface="Lucida Sans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900" spc="31" dirty="0">
                <a:latin typeface="Lucida Sans" panose="020B0602030504020204" pitchFamily="34" charset="0"/>
                <a:cs typeface="Times New Roman" panose="02020603050405020304" pitchFamily="18" charset="0"/>
              </a:rPr>
              <a:t>tablet.</a:t>
            </a:r>
          </a:p>
          <a:p>
            <a:pPr marL="8405" marR="3363">
              <a:lnSpc>
                <a:spcPct val="116599"/>
              </a:lnSpc>
            </a:pPr>
            <a:r>
              <a:rPr lang="en-US" sz="900" spc="83" dirty="0">
                <a:latin typeface="Lucida Sans" panose="020B0602030504020204" pitchFamily="34" charset="0"/>
                <a:cs typeface="Times New Roman" panose="02020603050405020304" pitchFamily="18" charset="0"/>
              </a:rPr>
              <a:t>At</a:t>
            </a:r>
            <a:r>
              <a:rPr lang="en-US" sz="900" dirty="0">
                <a:latin typeface="Lucida Sans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900" spc="36" dirty="0">
                <a:latin typeface="Lucida Sans" panose="020B0602030504020204" pitchFamily="34" charset="0"/>
                <a:cs typeface="Times New Roman" panose="02020603050405020304" pitchFamily="18" charset="0"/>
              </a:rPr>
              <a:t>the</a:t>
            </a:r>
            <a:r>
              <a:rPr lang="en-US" sz="900" spc="3" dirty="0">
                <a:latin typeface="Lucida Sans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900" spc="47" dirty="0">
                <a:latin typeface="Lucida Sans" panose="020B0602030504020204" pitchFamily="34" charset="0"/>
                <a:cs typeface="Times New Roman" panose="02020603050405020304" pitchFamily="18" charset="0"/>
              </a:rPr>
              <a:t>end</a:t>
            </a:r>
            <a:r>
              <a:rPr lang="en-US" sz="900" spc="3" dirty="0">
                <a:latin typeface="Lucida Sans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900" spc="36" dirty="0">
                <a:latin typeface="Lucida Sans" panose="020B0602030504020204" pitchFamily="34" charset="0"/>
                <a:cs typeface="Times New Roman" panose="02020603050405020304" pitchFamily="18" charset="0"/>
              </a:rPr>
              <a:t>of </a:t>
            </a:r>
            <a:r>
              <a:rPr lang="en-US" sz="900" spc="73" dirty="0">
                <a:latin typeface="Lucida Sans" panose="020B0602030504020204" pitchFamily="34" charset="0"/>
                <a:cs typeface="Times New Roman" panose="02020603050405020304" pitchFamily="18" charset="0"/>
              </a:rPr>
              <a:t>30</a:t>
            </a:r>
            <a:r>
              <a:rPr lang="en-US" sz="900" spc="-3" dirty="0">
                <a:latin typeface="Lucida Sans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900" spc="31" dirty="0">
                <a:latin typeface="Lucida Sans" panose="020B0602030504020204" pitchFamily="34" charset="0"/>
                <a:cs typeface="Times New Roman" panose="02020603050405020304" pitchFamily="18" charset="0"/>
              </a:rPr>
              <a:t>minutes,</a:t>
            </a:r>
            <a:r>
              <a:rPr lang="en-US" sz="900" dirty="0">
                <a:latin typeface="Lucida Sans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900" spc="36" dirty="0">
                <a:latin typeface="Lucida Sans" panose="020B0602030504020204" pitchFamily="34" charset="0"/>
                <a:cs typeface="Times New Roman" panose="02020603050405020304" pitchFamily="18" charset="0"/>
              </a:rPr>
              <a:t>the</a:t>
            </a:r>
            <a:r>
              <a:rPr lang="en-US" sz="900" dirty="0">
                <a:latin typeface="Lucida Sans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900" spc="47" dirty="0">
                <a:latin typeface="Lucida Sans" panose="020B0602030504020204" pitchFamily="34" charset="0"/>
                <a:cs typeface="Times New Roman" panose="02020603050405020304" pitchFamily="18" charset="0"/>
              </a:rPr>
              <a:t>medicine</a:t>
            </a:r>
            <a:r>
              <a:rPr lang="en-US" sz="900" spc="-3" dirty="0">
                <a:latin typeface="Lucida Sans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900" spc="36" dirty="0">
                <a:latin typeface="Lucida Sans" panose="020B0602030504020204" pitchFamily="34" charset="0"/>
                <a:cs typeface="Times New Roman" panose="02020603050405020304" pitchFamily="18" charset="0"/>
              </a:rPr>
              <a:t>will</a:t>
            </a:r>
            <a:r>
              <a:rPr lang="en-US" sz="900" dirty="0">
                <a:latin typeface="Lucida Sans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900" spc="40" dirty="0">
                <a:latin typeface="Lucida Sans" panose="020B0602030504020204" pitchFamily="34" charset="0"/>
                <a:cs typeface="Times New Roman" panose="02020603050405020304" pitchFamily="18" charset="0"/>
              </a:rPr>
              <a:t>have</a:t>
            </a:r>
            <a:r>
              <a:rPr lang="en-US" sz="900" dirty="0">
                <a:latin typeface="Lucida Sans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900" spc="47" dirty="0">
                <a:latin typeface="Lucida Sans" panose="020B0602030504020204" pitchFamily="34" charset="0"/>
                <a:cs typeface="Times New Roman" panose="02020603050405020304" pitchFamily="18" charset="0"/>
              </a:rPr>
              <a:t>been</a:t>
            </a:r>
            <a:r>
              <a:rPr lang="en-US" sz="900" spc="-3" dirty="0">
                <a:latin typeface="Lucida Sans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900" spc="51" dirty="0">
                <a:latin typeface="Lucida Sans" panose="020B0602030504020204" pitchFamily="34" charset="0"/>
                <a:cs typeface="Times New Roman" panose="02020603050405020304" pitchFamily="18" charset="0"/>
              </a:rPr>
              <a:t>absorbed</a:t>
            </a:r>
            <a:r>
              <a:rPr lang="en-US" sz="900" dirty="0">
                <a:latin typeface="Lucida Sans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900" spc="47" dirty="0">
                <a:latin typeface="Lucida Sans" panose="020B0602030504020204" pitchFamily="34" charset="0"/>
                <a:cs typeface="Times New Roman" panose="02020603050405020304" pitchFamily="18" charset="0"/>
              </a:rPr>
              <a:t>and</a:t>
            </a:r>
            <a:r>
              <a:rPr lang="en-US" sz="900" dirty="0">
                <a:latin typeface="Lucida Sans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900" spc="43" dirty="0">
                <a:latin typeface="Lucida Sans" panose="020B0602030504020204" pitchFamily="34" charset="0"/>
                <a:cs typeface="Times New Roman" panose="02020603050405020304" pitchFamily="18" charset="0"/>
              </a:rPr>
              <a:t>normal</a:t>
            </a:r>
            <a:r>
              <a:rPr lang="en-US" sz="900" spc="-3" dirty="0">
                <a:latin typeface="Lucida Sans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900" spc="36" dirty="0">
                <a:latin typeface="Lucida Sans" panose="020B0602030504020204" pitchFamily="34" charset="0"/>
                <a:cs typeface="Times New Roman" panose="02020603050405020304" pitchFamily="18" charset="0"/>
              </a:rPr>
              <a:t>activities</a:t>
            </a:r>
            <a:r>
              <a:rPr lang="en-US" sz="900" dirty="0">
                <a:latin typeface="Lucida Sans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900" spc="53" dirty="0">
                <a:latin typeface="Lucida Sans" panose="020B0602030504020204" pitchFamily="34" charset="0"/>
                <a:cs typeface="Times New Roman" panose="02020603050405020304" pitchFamily="18" charset="0"/>
              </a:rPr>
              <a:t>may</a:t>
            </a:r>
            <a:r>
              <a:rPr lang="en-US" sz="900" dirty="0">
                <a:latin typeface="Lucida Sans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900" spc="40" dirty="0">
                <a:latin typeface="Lucida Sans" panose="020B0602030504020204" pitchFamily="34" charset="0"/>
                <a:cs typeface="Times New Roman" panose="02020603050405020304" pitchFamily="18" charset="0"/>
              </a:rPr>
              <a:t>be </a:t>
            </a:r>
            <a:r>
              <a:rPr lang="en-US" sz="900" spc="27" dirty="0">
                <a:latin typeface="Lucida Sans" panose="020B0602030504020204" pitchFamily="34" charset="0"/>
                <a:cs typeface="Times New Roman" panose="02020603050405020304" pitchFamily="18" charset="0"/>
              </a:rPr>
              <a:t>resumed.</a:t>
            </a:r>
            <a:endParaRPr lang="en-US" sz="900" spc="47" dirty="0">
              <a:latin typeface="Lucida Sans" panose="020B0602030504020204" pitchFamily="34" charset="0"/>
              <a:cs typeface="Times New Roman" panose="02020603050405020304" pitchFamily="18" charset="0"/>
            </a:endParaRPr>
          </a:p>
          <a:p>
            <a:pPr marL="8405" marR="3363">
              <a:lnSpc>
                <a:spcPct val="116599"/>
              </a:lnSpc>
              <a:spcBef>
                <a:spcPts val="67"/>
              </a:spcBef>
            </a:pPr>
            <a:endParaRPr sz="900" b="1" dirty="0">
              <a:latin typeface="Lucida Sans" panose="020B0602030504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834227" y="2335434"/>
            <a:ext cx="4840104" cy="319149"/>
          </a:xfrm>
          <a:prstGeom prst="rect">
            <a:avLst/>
          </a:prstGeom>
        </p:spPr>
        <p:txBody>
          <a:bodyPr vert="horz" wrap="square" lIns="0" tIns="8404" rIns="0" bIns="0" rtlCol="0">
            <a:spAutoFit/>
          </a:bodyPr>
          <a:lstStyle/>
          <a:p>
            <a:pPr marL="8405" marR="78581">
              <a:lnSpc>
                <a:spcPct val="116599"/>
              </a:lnSpc>
              <a:spcBef>
                <a:spcPts val="3"/>
              </a:spcBef>
            </a:pPr>
            <a:r>
              <a:rPr sz="900" spc="47" dirty="0">
                <a:latin typeface="Lucida Sans" panose="020B0602030504020204" pitchFamily="34" charset="0"/>
                <a:cs typeface="Times New Roman" panose="02020603050405020304" pitchFamily="18" charset="0"/>
              </a:rPr>
              <a:t>Alendronate</a:t>
            </a:r>
            <a:r>
              <a:rPr sz="900" spc="23" dirty="0">
                <a:latin typeface="Lucida Sans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sz="900" dirty="0">
                <a:latin typeface="Lucida Sans" panose="020B0602030504020204" pitchFamily="34" charset="0"/>
                <a:cs typeface="Times New Roman" panose="02020603050405020304" pitchFamily="18" charset="0"/>
              </a:rPr>
              <a:t>is</a:t>
            </a:r>
            <a:r>
              <a:rPr sz="900" spc="23" dirty="0">
                <a:latin typeface="Lucida Sans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sz="900" spc="60" dirty="0">
                <a:latin typeface="Lucida Sans" panose="020B0602030504020204" pitchFamily="34" charset="0"/>
                <a:cs typeface="Times New Roman" panose="02020603050405020304" pitchFamily="18" charset="0"/>
              </a:rPr>
              <a:t>now</a:t>
            </a:r>
            <a:r>
              <a:rPr sz="900" spc="27" dirty="0">
                <a:latin typeface="Lucida Sans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sz="900" spc="36" dirty="0">
                <a:latin typeface="Lucida Sans" panose="020B0602030504020204" pitchFamily="34" charset="0"/>
                <a:cs typeface="Times New Roman" panose="02020603050405020304" pitchFamily="18" charset="0"/>
              </a:rPr>
              <a:t>available</a:t>
            </a:r>
            <a:r>
              <a:rPr sz="900" spc="23" dirty="0">
                <a:latin typeface="Lucida Sans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sz="900" dirty="0">
                <a:latin typeface="Lucida Sans" panose="020B0602030504020204" pitchFamily="34" charset="0"/>
                <a:cs typeface="Times New Roman" panose="02020603050405020304" pitchFamily="18" charset="0"/>
              </a:rPr>
              <a:t>as</a:t>
            </a:r>
            <a:r>
              <a:rPr sz="900" spc="23" dirty="0">
                <a:latin typeface="Lucida Sans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sz="900" spc="56" dirty="0">
                <a:latin typeface="Lucida Sans" panose="020B0602030504020204" pitchFamily="34" charset="0"/>
                <a:cs typeface="Times New Roman" panose="02020603050405020304" pitchFamily="18" charset="0"/>
              </a:rPr>
              <a:t>35mg</a:t>
            </a:r>
            <a:r>
              <a:rPr sz="900" spc="27" dirty="0">
                <a:latin typeface="Lucida Sans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sz="900" spc="47" dirty="0">
                <a:latin typeface="Lucida Sans" panose="020B0602030504020204" pitchFamily="34" charset="0"/>
                <a:cs typeface="Times New Roman" panose="02020603050405020304" pitchFamily="18" charset="0"/>
              </a:rPr>
              <a:t>and</a:t>
            </a:r>
            <a:r>
              <a:rPr sz="900" spc="23" dirty="0">
                <a:latin typeface="Lucida Sans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sz="900" spc="69" dirty="0">
                <a:latin typeface="Lucida Sans" panose="020B0602030504020204" pitchFamily="34" charset="0"/>
                <a:cs typeface="Times New Roman" panose="02020603050405020304" pitchFamily="18" charset="0"/>
              </a:rPr>
              <a:t>70mg</a:t>
            </a:r>
            <a:r>
              <a:rPr sz="900" spc="23" dirty="0">
                <a:latin typeface="Lucida Sans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sz="900" spc="36" dirty="0">
                <a:latin typeface="Lucida Sans" panose="020B0602030504020204" pitchFamily="34" charset="0"/>
                <a:cs typeface="Times New Roman" panose="02020603050405020304" pitchFamily="18" charset="0"/>
              </a:rPr>
              <a:t>preparation.</a:t>
            </a:r>
            <a:r>
              <a:rPr sz="900" spc="27" dirty="0">
                <a:latin typeface="Lucida Sans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sz="900" b="1" dirty="0">
                <a:latin typeface="Lucida Sans" panose="020B0602030504020204" pitchFamily="34" charset="0"/>
                <a:cs typeface="Times New Roman" panose="02020603050405020304" pitchFamily="18" charset="0"/>
              </a:rPr>
              <a:t>35</a:t>
            </a:r>
            <a:r>
              <a:rPr sz="900" b="1" spc="31" dirty="0">
                <a:latin typeface="Lucida Sans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sz="900" b="1" spc="87" dirty="0">
                <a:latin typeface="Lucida Sans" panose="020B0602030504020204" pitchFamily="34" charset="0"/>
                <a:cs typeface="Times New Roman" panose="02020603050405020304" pitchFamily="18" charset="0"/>
              </a:rPr>
              <a:t>mg</a:t>
            </a:r>
            <a:r>
              <a:rPr sz="900" b="1" spc="33" dirty="0">
                <a:latin typeface="Lucida Sans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sz="900" b="1" dirty="0">
                <a:latin typeface="Lucida Sans" panose="020B0602030504020204" pitchFamily="34" charset="0"/>
                <a:cs typeface="Times New Roman" panose="02020603050405020304" pitchFamily="18" charset="0"/>
              </a:rPr>
              <a:t>twice</a:t>
            </a:r>
            <a:r>
              <a:rPr sz="900" b="1" spc="31" dirty="0">
                <a:latin typeface="Lucida Sans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sz="900" b="1" spc="33" dirty="0">
                <a:latin typeface="Lucida Sans" panose="020B0602030504020204" pitchFamily="34" charset="0"/>
                <a:cs typeface="Times New Roman" panose="02020603050405020304" pitchFamily="18" charset="0"/>
              </a:rPr>
              <a:t>a</a:t>
            </a:r>
            <a:r>
              <a:rPr sz="900" b="1" spc="31" dirty="0">
                <a:latin typeface="Lucida Sans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sz="900" b="1" dirty="0">
                <a:latin typeface="Lucida Sans" panose="020B0602030504020204" pitchFamily="34" charset="0"/>
                <a:cs typeface="Times New Roman" panose="02020603050405020304" pitchFamily="18" charset="0"/>
              </a:rPr>
              <a:t>week</a:t>
            </a:r>
            <a:r>
              <a:rPr sz="900" b="1" spc="31" dirty="0">
                <a:latin typeface="Lucida Sans" panose="020B0602030504020204" pitchFamily="34" charset="0"/>
                <a:cs typeface="Times New Roman" panose="02020603050405020304" pitchFamily="18" charset="0"/>
              </a:rPr>
              <a:t> works </a:t>
            </a:r>
            <a:r>
              <a:rPr sz="900" b="1" dirty="0">
                <a:latin typeface="Lucida Sans" panose="020B0602030504020204" pitchFamily="34" charset="0"/>
                <a:cs typeface="Times New Roman" panose="02020603050405020304" pitchFamily="18" charset="0"/>
              </a:rPr>
              <a:t>better</a:t>
            </a:r>
            <a:r>
              <a:rPr sz="900" b="1" spc="31" dirty="0">
                <a:latin typeface="Lucida Sans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sz="900" spc="33" dirty="0">
                <a:latin typeface="Lucida Sans" panose="020B0602030504020204" pitchFamily="34" charset="0"/>
                <a:cs typeface="Times New Roman" panose="02020603050405020304" pitchFamily="18" charset="0"/>
              </a:rPr>
              <a:t>than</a:t>
            </a:r>
            <a:r>
              <a:rPr sz="900" spc="23" dirty="0">
                <a:latin typeface="Lucida Sans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sz="900" spc="69" dirty="0">
                <a:latin typeface="Lucida Sans" panose="020B0602030504020204" pitchFamily="34" charset="0"/>
                <a:cs typeface="Times New Roman" panose="02020603050405020304" pitchFamily="18" charset="0"/>
              </a:rPr>
              <a:t>70mg</a:t>
            </a:r>
            <a:r>
              <a:rPr sz="900" spc="23" dirty="0">
                <a:latin typeface="Lucida Sans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sz="900" spc="47" dirty="0">
                <a:latin typeface="Lucida Sans" panose="020B0602030504020204" pitchFamily="34" charset="0"/>
                <a:cs typeface="Times New Roman" panose="02020603050405020304" pitchFamily="18" charset="0"/>
              </a:rPr>
              <a:t>weekly</a:t>
            </a:r>
            <a:r>
              <a:rPr sz="900" spc="23" dirty="0">
                <a:latin typeface="Lucida Sans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sz="900" dirty="0">
                <a:latin typeface="Lucida Sans" panose="020B0602030504020204" pitchFamily="34" charset="0"/>
                <a:cs typeface="Times New Roman" panose="02020603050405020304" pitchFamily="18" charset="0"/>
              </a:rPr>
              <a:t>in</a:t>
            </a:r>
            <a:r>
              <a:rPr sz="900" spc="23" dirty="0">
                <a:latin typeface="Lucida Sans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sz="900" spc="99" dirty="0">
                <a:latin typeface="Lucida Sans" panose="020B0602030504020204" pitchFamily="34" charset="0"/>
                <a:cs typeface="Times New Roman" panose="02020603050405020304" pitchFamily="18" charset="0"/>
              </a:rPr>
              <a:t>AVN</a:t>
            </a:r>
            <a:r>
              <a:rPr sz="900" spc="27" dirty="0">
                <a:latin typeface="Lucida Sans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sz="900" spc="-7" dirty="0">
                <a:latin typeface="Lucida Sans" panose="020B0602030504020204" pitchFamily="34" charset="0"/>
                <a:cs typeface="Times New Roman" panose="02020603050405020304" pitchFamily="18" charset="0"/>
              </a:rPr>
              <a:t>cases.</a:t>
            </a:r>
            <a:endParaRPr sz="900" dirty="0">
              <a:latin typeface="Lucida Sans" panose="020B0602030504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837311" y="2938326"/>
            <a:ext cx="4845802" cy="641801"/>
          </a:xfrm>
          <a:prstGeom prst="rect">
            <a:avLst/>
          </a:prstGeom>
        </p:spPr>
        <p:txBody>
          <a:bodyPr vert="horz" wrap="square" lIns="0" tIns="8404" rIns="0" bIns="0" rtlCol="0">
            <a:spAutoFit/>
          </a:bodyPr>
          <a:lstStyle/>
          <a:p>
            <a:pPr marL="8405" marR="3363">
              <a:lnSpc>
                <a:spcPct val="116599"/>
              </a:lnSpc>
              <a:spcBef>
                <a:spcPts val="67"/>
              </a:spcBef>
            </a:pPr>
            <a:r>
              <a:rPr lang="en-US" sz="900" spc="43" dirty="0">
                <a:latin typeface="Lucida Sans" panose="020B0602030504020204" pitchFamily="34" charset="0"/>
                <a:cs typeface="Times New Roman" panose="02020603050405020304" pitchFamily="18" charset="0"/>
              </a:rPr>
              <a:t>To</a:t>
            </a:r>
            <a:r>
              <a:rPr lang="en-US" sz="900" spc="11" dirty="0">
                <a:latin typeface="Lucida Sans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900" spc="33" dirty="0">
                <a:latin typeface="Lucida Sans" panose="020B0602030504020204" pitchFamily="34" charset="0"/>
                <a:cs typeface="Times New Roman" panose="02020603050405020304" pitchFamily="18" charset="0"/>
              </a:rPr>
              <a:t>ensure</a:t>
            </a:r>
            <a:r>
              <a:rPr lang="en-US" sz="900" spc="11" dirty="0">
                <a:latin typeface="Lucida Sans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900" spc="47" dirty="0">
                <a:latin typeface="Lucida Sans" panose="020B0602030504020204" pitchFamily="34" charset="0"/>
                <a:cs typeface="Times New Roman" panose="02020603050405020304" pitchFamily="18" charset="0"/>
              </a:rPr>
              <a:t>immediate</a:t>
            </a:r>
            <a:r>
              <a:rPr lang="en-US" sz="900" spc="11" dirty="0">
                <a:latin typeface="Lucida Sans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900" spc="31" dirty="0">
                <a:latin typeface="Lucida Sans" panose="020B0602030504020204" pitchFamily="34" charset="0"/>
                <a:cs typeface="Times New Roman" panose="02020603050405020304" pitchFamily="18" charset="0"/>
              </a:rPr>
              <a:t>and </a:t>
            </a:r>
            <a:r>
              <a:rPr lang="en-US" sz="900" spc="36" dirty="0">
                <a:latin typeface="Lucida Sans" panose="020B0602030504020204" pitchFamily="34" charset="0"/>
                <a:cs typeface="Times New Roman" panose="02020603050405020304" pitchFamily="18" charset="0"/>
              </a:rPr>
              <a:t>sustained</a:t>
            </a:r>
            <a:r>
              <a:rPr lang="en-US" sz="900" spc="7" dirty="0">
                <a:latin typeface="Lucida Sans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900" spc="60" dirty="0">
                <a:latin typeface="Lucida Sans" panose="020B0602030504020204" pitchFamily="34" charset="0"/>
                <a:cs typeface="Times New Roman" panose="02020603050405020304" pitchFamily="18" charset="0"/>
              </a:rPr>
              <a:t>blood</a:t>
            </a:r>
            <a:r>
              <a:rPr lang="en-US" sz="900" spc="7" dirty="0">
                <a:latin typeface="Lucida Sans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900" spc="33" dirty="0">
                <a:latin typeface="Lucida Sans" panose="020B0602030504020204" pitchFamily="34" charset="0"/>
                <a:cs typeface="Times New Roman" panose="02020603050405020304" pitchFamily="18" charset="0"/>
              </a:rPr>
              <a:t>levels</a:t>
            </a:r>
            <a:r>
              <a:rPr lang="en-US" sz="900" spc="7" dirty="0">
                <a:latin typeface="Lucida Sans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900" spc="53" dirty="0">
                <a:latin typeface="Lucida Sans" panose="020B0602030504020204" pitchFamily="34" charset="0"/>
                <a:cs typeface="Times New Roman" panose="02020603050405020304" pitchFamily="18" charset="0"/>
              </a:rPr>
              <a:t>of</a:t>
            </a:r>
            <a:r>
              <a:rPr lang="en-US" sz="900" spc="7" dirty="0">
                <a:latin typeface="Lucida Sans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900" spc="43" dirty="0">
                <a:latin typeface="Lucida Sans" panose="020B0602030504020204" pitchFamily="34" charset="0"/>
                <a:cs typeface="Times New Roman" panose="02020603050405020304" pitchFamily="18" charset="0"/>
              </a:rPr>
              <a:t>bisphosphonates</a:t>
            </a:r>
            <a:r>
              <a:rPr lang="en-US" sz="900" spc="7" dirty="0">
                <a:latin typeface="Lucida Sans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900" spc="43" dirty="0">
                <a:latin typeface="Lucida Sans" panose="020B0602030504020204" pitchFamily="34" charset="0"/>
                <a:cs typeface="Times New Roman" panose="02020603050405020304" pitchFamily="18" charset="0"/>
              </a:rPr>
              <a:t>for</a:t>
            </a:r>
            <a:r>
              <a:rPr lang="en-US" sz="900" spc="7" dirty="0">
                <a:latin typeface="Lucida Sans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900" spc="43" dirty="0">
                <a:latin typeface="Lucida Sans" panose="020B0602030504020204" pitchFamily="34" charset="0"/>
                <a:cs typeface="Times New Roman" panose="02020603050405020304" pitchFamily="18" charset="0"/>
              </a:rPr>
              <a:t>enhanced</a:t>
            </a:r>
            <a:r>
              <a:rPr lang="en-US" sz="900" spc="7" dirty="0">
                <a:latin typeface="Lucida Sans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900" spc="31" dirty="0">
                <a:latin typeface="Lucida Sans" panose="020B0602030504020204" pitchFamily="34" charset="0"/>
                <a:cs typeface="Times New Roman" panose="02020603050405020304" pitchFamily="18" charset="0"/>
              </a:rPr>
              <a:t>efficacy, a</a:t>
            </a:r>
            <a:r>
              <a:rPr lang="en-IN" sz="900" spc="11" dirty="0">
                <a:latin typeface="Lucida Sans" panose="020B0602030504020204" pitchFamily="34" charset="0"/>
                <a:cs typeface="Times New Roman" panose="02020603050405020304" pitchFamily="18" charset="0"/>
              </a:rPr>
              <a:t> primary </a:t>
            </a:r>
            <a:r>
              <a:rPr lang="en-IN" sz="900" b="1" spc="11" dirty="0">
                <a:latin typeface="Lucida Sans" panose="020B0602030504020204" pitchFamily="34" charset="0"/>
                <a:cs typeface="Times New Roman" panose="02020603050405020304" pitchFamily="18" charset="0"/>
              </a:rPr>
              <a:t>infusion</a:t>
            </a:r>
            <a:r>
              <a:rPr lang="en-IN" sz="900" spc="11" dirty="0">
                <a:latin typeface="Lucida Sans" panose="020B0602030504020204" pitchFamily="34" charset="0"/>
                <a:cs typeface="Times New Roman" panose="02020603050405020304" pitchFamily="18" charset="0"/>
              </a:rPr>
              <a:t> of</a:t>
            </a:r>
            <a:r>
              <a:rPr lang="en-IN" sz="900" spc="60" dirty="0">
                <a:latin typeface="Lucida Sans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sz="900" b="1" spc="60" dirty="0">
                <a:latin typeface="Lucida Sans" panose="020B0602030504020204" pitchFamily="34" charset="0"/>
                <a:cs typeface="Times New Roman" panose="02020603050405020304" pitchFamily="18" charset="0"/>
              </a:rPr>
              <a:t>5mg</a:t>
            </a:r>
            <a:r>
              <a:rPr sz="900" b="1" spc="27" dirty="0">
                <a:latin typeface="Lucida Sans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lang="en-IN" sz="900" b="1" spc="51" dirty="0">
                <a:latin typeface="Lucida Sans" panose="020B0602030504020204" pitchFamily="34" charset="0"/>
                <a:cs typeface="Times New Roman" panose="02020603050405020304" pitchFamily="18" charset="0"/>
              </a:rPr>
              <a:t>Zoledronic </a:t>
            </a:r>
            <a:r>
              <a:rPr sz="900" b="1" spc="69" dirty="0">
                <a:latin typeface="Lucida Sans" panose="020B0602030504020204" pitchFamily="34" charset="0"/>
                <a:cs typeface="Times New Roman" panose="02020603050405020304" pitchFamily="18" charset="0"/>
              </a:rPr>
              <a:t>Acid</a:t>
            </a:r>
            <a:r>
              <a:rPr sz="900" spc="23" dirty="0">
                <a:latin typeface="Lucida Sans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sz="900" spc="13" dirty="0">
                <a:latin typeface="Lucida Sans" panose="020B0602030504020204" pitchFamily="34" charset="0"/>
                <a:cs typeface="Times New Roman" panose="02020603050405020304" pitchFamily="18" charset="0"/>
              </a:rPr>
              <a:t>injection</a:t>
            </a:r>
            <a:r>
              <a:rPr lang="en-US" sz="900" spc="13" dirty="0">
                <a:latin typeface="Lucida Sans" panose="020B0602030504020204" pitchFamily="34" charset="0"/>
                <a:cs typeface="Times New Roman" panose="02020603050405020304" pitchFamily="18" charset="0"/>
              </a:rPr>
              <a:t> is also</a:t>
            </a:r>
            <a:r>
              <a:rPr sz="900" spc="27" dirty="0">
                <a:latin typeface="Lucida Sans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sz="900" spc="40" dirty="0">
                <a:latin typeface="Lucida Sans" panose="020B0602030504020204" pitchFamily="34" charset="0"/>
                <a:cs typeface="Times New Roman" panose="02020603050405020304" pitchFamily="18" charset="0"/>
              </a:rPr>
              <a:t>administered</a:t>
            </a:r>
            <a:r>
              <a:rPr sz="900" spc="23" dirty="0">
                <a:latin typeface="Lucida Sans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sz="900" spc="36" dirty="0">
                <a:latin typeface="Lucida Sans" panose="020B0602030504020204" pitchFamily="34" charset="0"/>
                <a:cs typeface="Times New Roman" panose="02020603050405020304" pitchFamily="18" charset="0"/>
              </a:rPr>
              <a:t>intravenously</a:t>
            </a:r>
            <a:r>
              <a:rPr sz="900" b="1" spc="27" dirty="0">
                <a:latin typeface="Lucida Sans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sz="900" b="1" spc="33" dirty="0">
                <a:latin typeface="Lucida Sans" panose="020B0602030504020204" pitchFamily="34" charset="0"/>
                <a:cs typeface="Times New Roman" panose="02020603050405020304" pitchFamily="18" charset="0"/>
              </a:rPr>
              <a:t>over</a:t>
            </a:r>
            <a:r>
              <a:rPr sz="900" spc="33" dirty="0">
                <a:latin typeface="Lucida Sans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sz="900" b="1" spc="51" dirty="0">
                <a:latin typeface="Lucida Sans" panose="020B0602030504020204" pitchFamily="34" charset="0"/>
                <a:cs typeface="Times New Roman" panose="02020603050405020304" pitchFamily="18" charset="0"/>
              </a:rPr>
              <a:t>45-</a:t>
            </a:r>
            <a:r>
              <a:rPr sz="900" b="1" spc="83" dirty="0">
                <a:latin typeface="Lucida Sans" panose="020B0602030504020204" pitchFamily="34" charset="0"/>
                <a:cs typeface="Times New Roman" panose="02020603050405020304" pitchFamily="18" charset="0"/>
              </a:rPr>
              <a:t>60</a:t>
            </a:r>
            <a:r>
              <a:rPr sz="900" b="1" spc="7" dirty="0">
                <a:latin typeface="Lucida Sans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sz="900" b="1" spc="36" dirty="0">
                <a:latin typeface="Lucida Sans" panose="020B0602030504020204" pitchFamily="34" charset="0"/>
                <a:cs typeface="Times New Roman" panose="02020603050405020304" pitchFamily="18" charset="0"/>
              </a:rPr>
              <a:t>minutes</a:t>
            </a:r>
            <a:r>
              <a:rPr sz="900" spc="11" dirty="0">
                <a:latin typeface="Lucida Sans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sz="900" spc="56" dirty="0">
                <a:latin typeface="Lucida Sans" panose="020B0602030504020204" pitchFamily="34" charset="0"/>
                <a:cs typeface="Times New Roman" panose="02020603050405020304" pitchFamily="18" charset="0"/>
              </a:rPr>
              <a:t>to</a:t>
            </a:r>
            <a:r>
              <a:rPr sz="900" spc="11" dirty="0">
                <a:latin typeface="Lucida Sans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sz="900" spc="47" dirty="0">
                <a:latin typeface="Lucida Sans" panose="020B0602030504020204" pitchFamily="34" charset="0"/>
                <a:cs typeface="Times New Roman" panose="02020603050405020304" pitchFamily="18" charset="0"/>
              </a:rPr>
              <a:t>supplement</a:t>
            </a:r>
            <a:r>
              <a:rPr sz="900" spc="11" dirty="0">
                <a:latin typeface="Lucida Sans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sz="900" spc="36" dirty="0">
                <a:latin typeface="Lucida Sans" panose="020B0602030504020204" pitchFamily="34" charset="0"/>
                <a:cs typeface="Times New Roman" panose="02020603050405020304" pitchFamily="18" charset="0"/>
              </a:rPr>
              <a:t>the</a:t>
            </a:r>
            <a:r>
              <a:rPr sz="900" spc="11" dirty="0">
                <a:latin typeface="Lucida Sans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sz="900" spc="36" dirty="0">
                <a:latin typeface="Lucida Sans" panose="020B0602030504020204" pitchFamily="34" charset="0"/>
                <a:cs typeface="Times New Roman" panose="02020603050405020304" pitchFamily="18" charset="0"/>
              </a:rPr>
              <a:t>availability</a:t>
            </a:r>
            <a:r>
              <a:rPr sz="900" spc="7" dirty="0">
                <a:latin typeface="Lucida Sans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sz="900" spc="53" dirty="0">
                <a:latin typeface="Lucida Sans" panose="020B0602030504020204" pitchFamily="34" charset="0"/>
                <a:cs typeface="Times New Roman" panose="02020603050405020304" pitchFamily="18" charset="0"/>
              </a:rPr>
              <a:t>of</a:t>
            </a:r>
            <a:r>
              <a:rPr sz="900" spc="11" dirty="0">
                <a:latin typeface="Lucida Sans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sz="900" spc="36" dirty="0">
                <a:latin typeface="Lucida Sans" panose="020B0602030504020204" pitchFamily="34" charset="0"/>
                <a:cs typeface="Times New Roman" panose="02020603050405020304" pitchFamily="18" charset="0"/>
              </a:rPr>
              <a:t>the</a:t>
            </a:r>
            <a:r>
              <a:rPr sz="900" spc="11" dirty="0">
                <a:latin typeface="Lucida Sans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sz="900" spc="51" dirty="0">
                <a:latin typeface="Lucida Sans" panose="020B0602030504020204" pitchFamily="34" charset="0"/>
                <a:cs typeface="Times New Roman" panose="02020603050405020304" pitchFamily="18" charset="0"/>
              </a:rPr>
              <a:t>drug</a:t>
            </a:r>
            <a:r>
              <a:rPr sz="900" spc="11" dirty="0">
                <a:latin typeface="Lucida Sans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sz="900" dirty="0">
                <a:latin typeface="Lucida Sans" panose="020B0602030504020204" pitchFamily="34" charset="0"/>
                <a:cs typeface="Times New Roman" panose="02020603050405020304" pitchFamily="18" charset="0"/>
              </a:rPr>
              <a:t>in</a:t>
            </a:r>
            <a:r>
              <a:rPr sz="900" spc="11" dirty="0">
                <a:latin typeface="Lucida Sans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sz="900" spc="36" dirty="0">
                <a:latin typeface="Lucida Sans" panose="020B0602030504020204" pitchFamily="34" charset="0"/>
                <a:cs typeface="Times New Roman" panose="02020603050405020304" pitchFamily="18" charset="0"/>
              </a:rPr>
              <a:t>the</a:t>
            </a:r>
            <a:r>
              <a:rPr lang="en-IN" sz="900" spc="7" dirty="0">
                <a:latin typeface="Lucida Sans" panose="020B0602030504020204" pitchFamily="34" charset="0"/>
                <a:cs typeface="Times New Roman" panose="02020603050405020304" pitchFamily="18" charset="0"/>
              </a:rPr>
              <a:t> bloo</a:t>
            </a:r>
            <a:r>
              <a:rPr lang="en-IN" sz="900" spc="43" dirty="0">
                <a:latin typeface="Lucida Sans" panose="020B0602030504020204" pitchFamily="34" charset="0"/>
                <a:cs typeface="Times New Roman" panose="02020603050405020304" pitchFamily="18" charset="0"/>
              </a:rPr>
              <a:t>d </a:t>
            </a:r>
            <a:r>
              <a:rPr lang="en-IN" sz="900" spc="31" dirty="0">
                <a:latin typeface="Lucida Sans" panose="020B0602030504020204" pitchFamily="34" charset="0"/>
                <a:cs typeface="Times New Roman" panose="02020603050405020304" pitchFamily="18" charset="0"/>
              </a:rPr>
              <a:t>at the start of the therapy</a:t>
            </a:r>
            <a:r>
              <a:rPr lang="en-IN" sz="900" spc="43" dirty="0">
                <a:latin typeface="Lucida Sans" panose="020B0602030504020204" pitchFamily="34" charset="0"/>
                <a:cs typeface="Times New Roman" panose="02020603050405020304" pitchFamily="18" charset="0"/>
              </a:rPr>
              <a:t>.</a:t>
            </a:r>
            <a:endParaRPr sz="900" dirty="0">
              <a:latin typeface="Lucida Sans" panose="020B0602030504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810975" y="3657236"/>
            <a:ext cx="4872138" cy="1328399"/>
          </a:xfrm>
          <a:prstGeom prst="rect">
            <a:avLst/>
          </a:prstGeom>
        </p:spPr>
        <p:txBody>
          <a:bodyPr vert="horz" wrap="square" lIns="0" tIns="8404" rIns="0" bIns="0" rtlCol="0">
            <a:spAutoFit/>
          </a:bodyPr>
          <a:lstStyle/>
          <a:p>
            <a:pPr marL="8405" marR="3363">
              <a:lnSpc>
                <a:spcPct val="116599"/>
              </a:lnSpc>
              <a:spcBef>
                <a:spcPts val="67"/>
              </a:spcBef>
            </a:pPr>
            <a:r>
              <a:rPr sz="900" spc="53" dirty="0">
                <a:latin typeface="Lucida Sans" panose="020B0602030504020204" pitchFamily="34" charset="0"/>
                <a:cs typeface="Times New Roman" panose="02020603050405020304" pitchFamily="18" charset="0"/>
              </a:rPr>
              <a:t>After</a:t>
            </a:r>
            <a:r>
              <a:rPr sz="900" spc="20" dirty="0">
                <a:latin typeface="Lucida Sans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sz="900" spc="43" dirty="0">
                <a:latin typeface="Lucida Sans" panose="020B0602030504020204" pitchFamily="34" charset="0"/>
                <a:cs typeface="Times New Roman" panose="02020603050405020304" pitchFamily="18" charset="0"/>
              </a:rPr>
              <a:t>receiving</a:t>
            </a:r>
            <a:r>
              <a:rPr sz="900" spc="20" dirty="0">
                <a:latin typeface="Lucida Sans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sz="900" spc="36" dirty="0">
                <a:latin typeface="Lucida Sans" panose="020B0602030504020204" pitchFamily="34" charset="0"/>
                <a:cs typeface="Times New Roman" panose="02020603050405020304" pitchFamily="18" charset="0"/>
              </a:rPr>
              <a:t>the</a:t>
            </a:r>
            <a:r>
              <a:rPr sz="900" spc="20" dirty="0">
                <a:latin typeface="Lucida Sans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sz="900" spc="51" dirty="0">
                <a:latin typeface="Lucida Sans" panose="020B0602030504020204" pitchFamily="34" charset="0"/>
                <a:cs typeface="Times New Roman" panose="02020603050405020304" pitchFamily="18" charset="0"/>
              </a:rPr>
              <a:t>slow</a:t>
            </a:r>
            <a:r>
              <a:rPr sz="900" spc="20" dirty="0">
                <a:latin typeface="Lucida Sans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lang="en-IN" sz="900" spc="20" dirty="0">
                <a:latin typeface="Lucida Sans" panose="020B0602030504020204" pitchFamily="34" charset="0"/>
                <a:cs typeface="Times New Roman" panose="02020603050405020304" pitchFamily="18" charset="0"/>
              </a:rPr>
              <a:t>infusion</a:t>
            </a:r>
            <a:r>
              <a:rPr sz="900" spc="20" dirty="0">
                <a:latin typeface="Lucida Sans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lang="en-IN" sz="900" spc="20" dirty="0">
                <a:latin typeface="Lucida Sans" panose="020B0602030504020204" pitchFamily="34" charset="0"/>
                <a:cs typeface="Times New Roman" panose="02020603050405020304" pitchFamily="18" charset="0"/>
              </a:rPr>
              <a:t>of Zoledronic</a:t>
            </a:r>
            <a:r>
              <a:rPr sz="900" spc="31" dirty="0">
                <a:latin typeface="Lucida Sans" panose="020B0602030504020204" pitchFamily="34" charset="0"/>
                <a:cs typeface="Times New Roman" panose="02020603050405020304" pitchFamily="18" charset="0"/>
              </a:rPr>
              <a:t>,</a:t>
            </a:r>
            <a:r>
              <a:rPr sz="900" spc="20" dirty="0">
                <a:latin typeface="Lucida Sans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sz="900" spc="40" dirty="0">
                <a:latin typeface="Lucida Sans" panose="020B0602030504020204" pitchFamily="34" charset="0"/>
                <a:cs typeface="Times New Roman" panose="02020603050405020304" pitchFamily="18" charset="0"/>
              </a:rPr>
              <a:t>patients</a:t>
            </a:r>
            <a:r>
              <a:rPr sz="900" spc="20" dirty="0">
                <a:latin typeface="Lucida Sans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sz="900" spc="53" dirty="0">
                <a:latin typeface="Lucida Sans" panose="020B0602030504020204" pitchFamily="34" charset="0"/>
                <a:cs typeface="Times New Roman" panose="02020603050405020304" pitchFamily="18" charset="0"/>
              </a:rPr>
              <a:t>may</a:t>
            </a:r>
            <a:r>
              <a:rPr sz="900" spc="20" dirty="0">
                <a:latin typeface="Lucida Sans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sz="900" spc="43" dirty="0">
                <a:latin typeface="Lucida Sans" panose="020B0602030504020204" pitchFamily="34" charset="0"/>
                <a:cs typeface="Times New Roman" panose="02020603050405020304" pitchFamily="18" charset="0"/>
              </a:rPr>
              <a:t>experience</a:t>
            </a:r>
            <a:r>
              <a:rPr sz="900" spc="20" dirty="0">
                <a:latin typeface="Lucida Sans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sz="900" dirty="0">
                <a:latin typeface="Lucida Sans" panose="020B0602030504020204" pitchFamily="34" charset="0"/>
                <a:cs typeface="Times New Roman" panose="02020603050405020304" pitchFamily="18" charset="0"/>
              </a:rPr>
              <a:t>fever,</a:t>
            </a:r>
            <a:r>
              <a:rPr sz="900" spc="23" dirty="0">
                <a:latin typeface="Lucida Sans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sz="900" dirty="0">
                <a:latin typeface="Lucida Sans" panose="020B0602030504020204" pitchFamily="34" charset="0"/>
                <a:cs typeface="Times New Roman" panose="02020603050405020304" pitchFamily="18" charset="0"/>
              </a:rPr>
              <a:t>flu-</a:t>
            </a:r>
            <a:r>
              <a:rPr sz="900" spc="20" dirty="0">
                <a:latin typeface="Lucida Sans" panose="020B0602030504020204" pitchFamily="34" charset="0"/>
                <a:cs typeface="Times New Roman" panose="02020603050405020304" pitchFamily="18" charset="0"/>
              </a:rPr>
              <a:t>like </a:t>
            </a:r>
            <a:r>
              <a:rPr sz="900" spc="43" dirty="0">
                <a:latin typeface="Lucida Sans" panose="020B0602030504020204" pitchFamily="34" charset="0"/>
                <a:cs typeface="Times New Roman" panose="02020603050405020304" pitchFamily="18" charset="0"/>
              </a:rPr>
              <a:t>symptoms,</a:t>
            </a:r>
            <a:r>
              <a:rPr sz="900" spc="3" dirty="0">
                <a:latin typeface="Lucida Sans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sz="900" spc="53" dirty="0">
                <a:latin typeface="Lucida Sans" panose="020B0602030504020204" pitchFamily="34" charset="0"/>
                <a:cs typeface="Times New Roman" panose="02020603050405020304" pitchFamily="18" charset="0"/>
              </a:rPr>
              <a:t>bone</a:t>
            </a:r>
            <a:r>
              <a:rPr sz="900" spc="7" dirty="0">
                <a:latin typeface="Lucida Sans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sz="900" dirty="0">
                <a:latin typeface="Lucida Sans" panose="020B0602030504020204" pitchFamily="34" charset="0"/>
                <a:cs typeface="Times New Roman" panose="02020603050405020304" pitchFamily="18" charset="0"/>
              </a:rPr>
              <a:t>pain,</a:t>
            </a:r>
            <a:r>
              <a:rPr sz="900" spc="7" dirty="0">
                <a:latin typeface="Lucida Sans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sz="900" spc="47" dirty="0">
                <a:latin typeface="Lucida Sans" panose="020B0602030504020204" pitchFamily="34" charset="0"/>
                <a:cs typeface="Times New Roman" panose="02020603050405020304" pitchFamily="18" charset="0"/>
              </a:rPr>
              <a:t>and</a:t>
            </a:r>
            <a:r>
              <a:rPr sz="900" spc="7" dirty="0">
                <a:latin typeface="Lucida Sans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sz="900" spc="67" dirty="0">
                <a:latin typeface="Lucida Sans" panose="020B0602030504020204" pitchFamily="34" charset="0"/>
                <a:cs typeface="Times New Roman" panose="02020603050405020304" pitchFamily="18" charset="0"/>
              </a:rPr>
              <a:t>body</a:t>
            </a:r>
            <a:r>
              <a:rPr sz="900" spc="3" dirty="0">
                <a:latin typeface="Lucida Sans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sz="900" spc="40" dirty="0">
                <a:latin typeface="Lucida Sans" panose="020B0602030504020204" pitchFamily="34" charset="0"/>
                <a:cs typeface="Times New Roman" panose="02020603050405020304" pitchFamily="18" charset="0"/>
              </a:rPr>
              <a:t>aches</a:t>
            </a:r>
            <a:r>
              <a:rPr sz="900" spc="7" dirty="0">
                <a:latin typeface="Lucida Sans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sz="900" spc="43" dirty="0">
                <a:latin typeface="Lucida Sans" panose="020B0602030504020204" pitchFamily="34" charset="0"/>
                <a:cs typeface="Times New Roman" panose="02020603050405020304" pitchFamily="18" charset="0"/>
              </a:rPr>
              <a:t>for</a:t>
            </a:r>
            <a:r>
              <a:rPr sz="900" spc="7" dirty="0">
                <a:latin typeface="Lucida Sans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sz="900" spc="33" dirty="0">
                <a:latin typeface="Lucida Sans" panose="020B0602030504020204" pitchFamily="34" charset="0"/>
                <a:cs typeface="Times New Roman" panose="02020603050405020304" pitchFamily="18" charset="0"/>
              </a:rPr>
              <a:t>a</a:t>
            </a:r>
            <a:r>
              <a:rPr sz="900" spc="7" dirty="0">
                <a:latin typeface="Lucida Sans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sz="900" spc="53" dirty="0">
                <a:latin typeface="Lucida Sans" panose="020B0602030504020204" pitchFamily="34" charset="0"/>
                <a:cs typeface="Times New Roman" panose="02020603050405020304" pitchFamily="18" charset="0"/>
              </a:rPr>
              <a:t>day</a:t>
            </a:r>
            <a:r>
              <a:rPr sz="900" spc="3" dirty="0">
                <a:latin typeface="Lucida Sans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sz="900" spc="47" dirty="0">
                <a:latin typeface="Lucida Sans" panose="020B0602030504020204" pitchFamily="34" charset="0"/>
                <a:cs typeface="Times New Roman" panose="02020603050405020304" pitchFamily="18" charset="0"/>
              </a:rPr>
              <a:t>or</a:t>
            </a:r>
            <a:r>
              <a:rPr sz="900" spc="7" dirty="0">
                <a:latin typeface="Lucida Sans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sz="900" spc="36" dirty="0">
                <a:latin typeface="Lucida Sans" panose="020B0602030504020204" pitchFamily="34" charset="0"/>
                <a:cs typeface="Times New Roman" panose="02020603050405020304" pitchFamily="18" charset="0"/>
              </a:rPr>
              <a:t>two.</a:t>
            </a:r>
            <a:r>
              <a:rPr sz="900" spc="7" dirty="0">
                <a:latin typeface="Lucida Sans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sz="900" spc="33" dirty="0">
                <a:latin typeface="Lucida Sans" panose="020B0602030504020204" pitchFamily="34" charset="0"/>
                <a:cs typeface="Times New Roman" panose="02020603050405020304" pitchFamily="18" charset="0"/>
              </a:rPr>
              <a:t>These</a:t>
            </a:r>
            <a:r>
              <a:rPr sz="900" spc="7" dirty="0">
                <a:latin typeface="Lucida Sans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sz="900" spc="40" dirty="0">
                <a:latin typeface="Lucida Sans" panose="020B0602030504020204" pitchFamily="34" charset="0"/>
                <a:cs typeface="Times New Roman" panose="02020603050405020304" pitchFamily="18" charset="0"/>
              </a:rPr>
              <a:t>reactions</a:t>
            </a:r>
            <a:r>
              <a:rPr sz="900" spc="3" dirty="0">
                <a:latin typeface="Lucida Sans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sz="900" spc="33" dirty="0">
                <a:latin typeface="Lucida Sans" panose="020B0602030504020204" pitchFamily="34" charset="0"/>
                <a:cs typeface="Times New Roman" panose="02020603050405020304" pitchFamily="18" charset="0"/>
              </a:rPr>
              <a:t>are</a:t>
            </a:r>
            <a:r>
              <a:rPr sz="900" spc="7" dirty="0">
                <a:latin typeface="Lucida Sans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sz="900" spc="43" dirty="0">
                <a:latin typeface="Lucida Sans" panose="020B0602030504020204" pitchFamily="34" charset="0"/>
                <a:cs typeface="Times New Roman" panose="02020603050405020304" pitchFamily="18" charset="0"/>
              </a:rPr>
              <a:t>minimized</a:t>
            </a:r>
            <a:r>
              <a:rPr lang="en-IN" sz="900" spc="43" dirty="0">
                <a:latin typeface="Lucida Sans" panose="020B0602030504020204" pitchFamily="34" charset="0"/>
                <a:cs typeface="Times New Roman" panose="02020603050405020304" pitchFamily="18" charset="0"/>
              </a:rPr>
              <a:t> by </a:t>
            </a:r>
          </a:p>
          <a:p>
            <a:pPr marL="237005" marR="3363" indent="-228600">
              <a:lnSpc>
                <a:spcPct val="116599"/>
              </a:lnSpc>
              <a:spcBef>
                <a:spcPts val="67"/>
              </a:spcBef>
              <a:buFont typeface="+mj-lt"/>
              <a:buAutoNum type="arabicPeriod"/>
            </a:pPr>
            <a:r>
              <a:rPr lang="en-IN" sz="900" b="1" u="sng" spc="43" dirty="0">
                <a:latin typeface="Lucida Sans" panose="020B0602030504020204" pitchFamily="34" charset="0"/>
                <a:cs typeface="Times New Roman" panose="02020603050405020304" pitchFamily="18" charset="0"/>
              </a:rPr>
              <a:t>S</a:t>
            </a:r>
            <a:r>
              <a:rPr sz="900" b="1" u="sng" spc="36" dirty="0">
                <a:latin typeface="Lucida Sans" panose="020B0602030504020204" pitchFamily="34" charset="0"/>
                <a:cs typeface="Times New Roman" panose="02020603050405020304" pitchFamily="18" charset="0"/>
              </a:rPr>
              <a:t>low </a:t>
            </a:r>
            <a:r>
              <a:rPr sz="900" b="1" u="sng" spc="7" dirty="0">
                <a:latin typeface="Lucida Sans" panose="020B0602030504020204" pitchFamily="34" charset="0"/>
                <a:cs typeface="Times New Roman" panose="02020603050405020304" pitchFamily="18" charset="0"/>
              </a:rPr>
              <a:t>infusion</a:t>
            </a:r>
            <a:r>
              <a:rPr lang="en-IN" sz="900" b="1" u="sng" spc="7" dirty="0">
                <a:latin typeface="Lucida Sans" panose="020B0602030504020204" pitchFamily="34" charset="0"/>
                <a:cs typeface="Times New Roman" panose="02020603050405020304" pitchFamily="18" charset="0"/>
              </a:rPr>
              <a:t> </a:t>
            </a:r>
            <a:endParaRPr lang="en-US" sz="900" spc="7" dirty="0">
              <a:latin typeface="Lucida Sans" panose="020B0602030504020204" pitchFamily="34" charset="0"/>
              <a:cs typeface="Times New Roman" panose="02020603050405020304" pitchFamily="18" charset="0"/>
            </a:endParaRPr>
          </a:p>
          <a:p>
            <a:pPr marL="237005" marR="3363" indent="-228600">
              <a:lnSpc>
                <a:spcPct val="116599"/>
              </a:lnSpc>
              <a:spcBef>
                <a:spcPts val="67"/>
              </a:spcBef>
              <a:buFont typeface="+mj-lt"/>
              <a:buAutoNum type="arabicPeriod"/>
            </a:pPr>
            <a:r>
              <a:rPr lang="en-US" sz="900" u="sng" spc="7" dirty="0">
                <a:latin typeface="Lucida Sans" panose="020B0602030504020204" pitchFamily="34" charset="0"/>
                <a:cs typeface="Times New Roman" panose="02020603050405020304" pitchFamily="18" charset="0"/>
              </a:rPr>
              <a:t>A</a:t>
            </a:r>
            <a:r>
              <a:rPr lang="en-US" sz="900" u="sng" spc="3" dirty="0">
                <a:latin typeface="Lucida Sans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900" u="sng" spc="53" dirty="0">
                <a:latin typeface="Lucida Sans" panose="020B0602030504020204" pitchFamily="34" charset="0"/>
                <a:cs typeface="Times New Roman" panose="02020603050405020304" pitchFamily="18" charset="0"/>
              </a:rPr>
              <a:t>dose</a:t>
            </a:r>
            <a:r>
              <a:rPr lang="en-US" sz="900" u="sng" spc="7" dirty="0">
                <a:latin typeface="Lucida Sans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900" u="sng" spc="53" dirty="0">
                <a:latin typeface="Lucida Sans" panose="020B0602030504020204" pitchFamily="34" charset="0"/>
                <a:cs typeface="Times New Roman" panose="02020603050405020304" pitchFamily="18" charset="0"/>
              </a:rPr>
              <a:t>of</a:t>
            </a:r>
            <a:r>
              <a:rPr lang="en-US" sz="900" u="sng" spc="7" dirty="0">
                <a:latin typeface="Lucida Sans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900" u="sng" spc="63" dirty="0">
                <a:latin typeface="Lucida Sans" panose="020B0602030504020204" pitchFamily="34" charset="0"/>
                <a:cs typeface="Times New Roman" panose="02020603050405020304" pitchFamily="18" charset="0"/>
              </a:rPr>
              <a:t>two</a:t>
            </a:r>
            <a:r>
              <a:rPr lang="en-US" sz="900" u="sng" spc="3" dirty="0">
                <a:latin typeface="Lucida Sans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900" u="sng" spc="40" dirty="0">
                <a:latin typeface="Lucida Sans" panose="020B0602030504020204" pitchFamily="34" charset="0"/>
                <a:cs typeface="Times New Roman" panose="02020603050405020304" pitchFamily="18" charset="0"/>
              </a:rPr>
              <a:t>tablets</a:t>
            </a:r>
            <a:r>
              <a:rPr lang="en-US" sz="900" u="sng" spc="7" dirty="0">
                <a:latin typeface="Lucida Sans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900" u="sng" spc="53" dirty="0">
                <a:latin typeface="Lucida Sans" panose="020B0602030504020204" pitchFamily="34" charset="0"/>
                <a:cs typeface="Times New Roman" panose="02020603050405020304" pitchFamily="18" charset="0"/>
              </a:rPr>
              <a:t>of</a:t>
            </a:r>
            <a:r>
              <a:rPr lang="en-US" sz="900" u="sng" spc="7" dirty="0">
                <a:latin typeface="Lucida Sans" panose="020B0602030504020204" pitchFamily="34" charset="0"/>
                <a:cs typeface="Times New Roman" panose="02020603050405020304" pitchFamily="18" charset="0"/>
              </a:rPr>
              <a:t> 10</a:t>
            </a:r>
            <a:r>
              <a:rPr lang="en-US" sz="900" u="sng" spc="3" dirty="0">
                <a:latin typeface="Lucida Sans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900" u="sng" spc="69" dirty="0">
                <a:latin typeface="Lucida Sans" panose="020B0602030504020204" pitchFamily="34" charset="0"/>
                <a:cs typeface="Times New Roman" panose="02020603050405020304" pitchFamily="18" charset="0"/>
              </a:rPr>
              <a:t>mg</a:t>
            </a:r>
            <a:r>
              <a:rPr lang="en-US" sz="900" u="sng" spc="7" dirty="0">
                <a:latin typeface="Lucida Sans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900" b="1" u="sng" spc="56" dirty="0">
                <a:latin typeface="Lucida Sans" panose="020B0602030504020204" pitchFamily="34" charset="0"/>
                <a:cs typeface="Times New Roman" panose="02020603050405020304" pitchFamily="18" charset="0"/>
              </a:rPr>
              <a:t>Wysolone</a:t>
            </a:r>
            <a:r>
              <a:rPr lang="en-US" sz="900" u="sng" spc="7" dirty="0">
                <a:latin typeface="Lucida Sans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900" u="sng" spc="36" dirty="0">
                <a:latin typeface="Lucida Sans" panose="020B0602030504020204" pitchFamily="34" charset="0"/>
                <a:cs typeface="Times New Roman" panose="02020603050405020304" pitchFamily="18" charset="0"/>
              </a:rPr>
              <a:t>(Prednisolone) taken immediately </a:t>
            </a:r>
            <a:r>
              <a:rPr lang="en-US" sz="900" u="sng" spc="7" dirty="0">
                <a:latin typeface="Lucida Sans" panose="020B0602030504020204" pitchFamily="34" charset="0"/>
                <a:cs typeface="Times New Roman" panose="02020603050405020304" pitchFamily="18" charset="0"/>
              </a:rPr>
              <a:t>prior to the infusion &amp; 2 more tablets taken 30 mins after the infusion. </a:t>
            </a:r>
          </a:p>
          <a:p>
            <a:pPr marL="237005" marR="3363" indent="-228600">
              <a:lnSpc>
                <a:spcPct val="116599"/>
              </a:lnSpc>
              <a:spcBef>
                <a:spcPts val="67"/>
              </a:spcBef>
              <a:buFont typeface="+mj-lt"/>
              <a:buAutoNum type="arabicPeriod"/>
            </a:pPr>
            <a:r>
              <a:rPr sz="900" spc="56" dirty="0">
                <a:latin typeface="Lucida Sans" panose="020B0602030504020204" pitchFamily="34" charset="0"/>
                <a:cs typeface="Times New Roman" panose="02020603050405020304" pitchFamily="18" charset="0"/>
              </a:rPr>
              <a:t>Symptoms</a:t>
            </a:r>
            <a:r>
              <a:rPr sz="900" spc="17" dirty="0">
                <a:latin typeface="Lucida Sans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sz="900" spc="43" dirty="0">
                <a:latin typeface="Lucida Sans" panose="020B0602030504020204" pitchFamily="34" charset="0"/>
                <a:cs typeface="Times New Roman" panose="02020603050405020304" pitchFamily="18" charset="0"/>
              </a:rPr>
              <a:t>can</a:t>
            </a:r>
            <a:r>
              <a:rPr sz="900" spc="17" dirty="0">
                <a:latin typeface="Lucida Sans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lang="en-IN" sz="900" spc="17" dirty="0">
                <a:latin typeface="Lucida Sans" panose="020B0602030504020204" pitchFamily="34" charset="0"/>
                <a:cs typeface="Times New Roman" panose="02020603050405020304" pitchFamily="18" charset="0"/>
              </a:rPr>
              <a:t>also </a:t>
            </a:r>
            <a:r>
              <a:rPr sz="900" spc="56" dirty="0">
                <a:latin typeface="Lucida Sans" panose="020B0602030504020204" pitchFamily="34" charset="0"/>
                <a:cs typeface="Times New Roman" panose="02020603050405020304" pitchFamily="18" charset="0"/>
              </a:rPr>
              <a:t>be</a:t>
            </a:r>
            <a:r>
              <a:rPr sz="900" spc="17" dirty="0">
                <a:latin typeface="Lucida Sans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sz="900" spc="51" dirty="0">
                <a:latin typeface="Lucida Sans" panose="020B0602030504020204" pitchFamily="34" charset="0"/>
                <a:cs typeface="Times New Roman" panose="02020603050405020304" pitchFamily="18" charset="0"/>
              </a:rPr>
              <a:t>managed</a:t>
            </a:r>
            <a:r>
              <a:rPr sz="900" spc="13" dirty="0">
                <a:latin typeface="Lucida Sans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sz="900" spc="43" dirty="0">
                <a:latin typeface="Lucida Sans" panose="020B0602030504020204" pitchFamily="34" charset="0"/>
                <a:cs typeface="Times New Roman" panose="02020603050405020304" pitchFamily="18" charset="0"/>
              </a:rPr>
              <a:t>with</a:t>
            </a:r>
            <a:r>
              <a:rPr sz="900" spc="17" dirty="0">
                <a:latin typeface="Lucida Sans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sz="900" b="1" u="sng" spc="47" dirty="0">
                <a:latin typeface="Lucida Sans" panose="020B0602030504020204" pitchFamily="34" charset="0"/>
                <a:cs typeface="Times New Roman" panose="02020603050405020304" pitchFamily="18" charset="0"/>
              </a:rPr>
              <a:t>Paracetamol</a:t>
            </a:r>
            <a:r>
              <a:rPr sz="900" u="sng" spc="17" dirty="0">
                <a:latin typeface="Lucida Sans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sz="900" u="sng" spc="51" dirty="0">
                <a:latin typeface="Lucida Sans" panose="020B0602030504020204" pitchFamily="34" charset="0"/>
                <a:cs typeface="Times New Roman" panose="02020603050405020304" pitchFamily="18" charset="0"/>
              </a:rPr>
              <a:t>(Crocin</a:t>
            </a:r>
            <a:r>
              <a:rPr sz="900" u="sng" spc="17" dirty="0">
                <a:latin typeface="Lucida Sans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sz="900" u="sng" spc="79" dirty="0">
                <a:latin typeface="Lucida Sans" panose="020B0602030504020204" pitchFamily="34" charset="0"/>
                <a:cs typeface="Times New Roman" panose="02020603050405020304" pitchFamily="18" charset="0"/>
              </a:rPr>
              <a:t>500mg</a:t>
            </a:r>
            <a:r>
              <a:rPr sz="900" u="sng" spc="13" dirty="0">
                <a:latin typeface="Lucida Sans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sz="900" u="sng" spc="40" dirty="0">
                <a:latin typeface="Lucida Sans" panose="020B0602030504020204" pitchFamily="34" charset="0"/>
                <a:cs typeface="Times New Roman" panose="02020603050405020304" pitchFamily="18" charset="0"/>
              </a:rPr>
              <a:t>tablets</a:t>
            </a:r>
            <a:r>
              <a:rPr sz="900" u="sng" spc="17" dirty="0">
                <a:latin typeface="Lucida Sans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sz="900" u="sng" spc="47" dirty="0">
                <a:latin typeface="Lucida Sans" panose="020B0602030504020204" pitchFamily="34" charset="0"/>
                <a:cs typeface="Times New Roman" panose="02020603050405020304" pitchFamily="18" charset="0"/>
              </a:rPr>
              <a:t>or</a:t>
            </a:r>
            <a:r>
              <a:rPr sz="900" u="sng" spc="17" dirty="0">
                <a:latin typeface="Lucida Sans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sz="900" u="sng" spc="51" dirty="0">
                <a:latin typeface="Lucida Sans" panose="020B0602030504020204" pitchFamily="34" charset="0"/>
                <a:cs typeface="Times New Roman" panose="02020603050405020304" pitchFamily="18" charset="0"/>
              </a:rPr>
              <a:t>Combiflam)</a:t>
            </a:r>
            <a:r>
              <a:rPr sz="900" u="sng" spc="17" dirty="0">
                <a:latin typeface="Lucida Sans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sz="900" u="sng" spc="31" dirty="0">
                <a:latin typeface="Lucida Sans" panose="020B0602030504020204" pitchFamily="34" charset="0"/>
                <a:cs typeface="Times New Roman" panose="02020603050405020304" pitchFamily="18" charset="0"/>
              </a:rPr>
              <a:t>taken</a:t>
            </a:r>
            <a:r>
              <a:rPr lang="en-IN" sz="900" u="sng" spc="31" dirty="0">
                <a:latin typeface="Lucida Sans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sz="900" u="sng" spc="13" dirty="0">
                <a:latin typeface="Lucida Sans" panose="020B0602030504020204" pitchFamily="34" charset="0"/>
                <a:cs typeface="Times New Roman" panose="02020603050405020304" pitchFamily="18" charset="0"/>
              </a:rPr>
              <a:t>2-</a:t>
            </a:r>
            <a:r>
              <a:rPr sz="900" u="sng" spc="40" dirty="0">
                <a:latin typeface="Lucida Sans" panose="020B0602030504020204" pitchFamily="34" charset="0"/>
                <a:cs typeface="Times New Roman" panose="02020603050405020304" pitchFamily="18" charset="0"/>
              </a:rPr>
              <a:t>3</a:t>
            </a:r>
            <a:r>
              <a:rPr sz="900" u="sng" spc="3" dirty="0">
                <a:latin typeface="Lucida Sans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sz="900" u="sng" spc="40" dirty="0">
                <a:latin typeface="Lucida Sans" panose="020B0602030504020204" pitchFamily="34" charset="0"/>
                <a:cs typeface="Times New Roman" panose="02020603050405020304" pitchFamily="18" charset="0"/>
              </a:rPr>
              <a:t>times</a:t>
            </a:r>
            <a:r>
              <a:rPr sz="900" u="sng" spc="7" dirty="0">
                <a:latin typeface="Lucida Sans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sz="900" u="sng" spc="33" dirty="0">
                <a:latin typeface="Lucida Sans" panose="020B0602030504020204" pitchFamily="34" charset="0"/>
                <a:cs typeface="Times New Roman" panose="02020603050405020304" pitchFamily="18" charset="0"/>
              </a:rPr>
              <a:t>a</a:t>
            </a:r>
            <a:r>
              <a:rPr sz="900" u="sng" spc="7" dirty="0">
                <a:latin typeface="Lucida Sans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sz="900" u="sng" spc="13" dirty="0">
                <a:latin typeface="Lucida Sans" panose="020B0602030504020204" pitchFamily="34" charset="0"/>
                <a:cs typeface="Times New Roman" panose="02020603050405020304" pitchFamily="18" charset="0"/>
              </a:rPr>
              <a:t>day</a:t>
            </a:r>
            <a:r>
              <a:rPr lang="en-IN" sz="900" u="sng" spc="13" dirty="0">
                <a:latin typeface="Lucida Sans" panose="020B0602030504020204" pitchFamily="34" charset="0"/>
                <a:cs typeface="Times New Roman" panose="02020603050405020304" pitchFamily="18" charset="0"/>
              </a:rPr>
              <a:t> for 2 to 3 days.</a:t>
            </a:r>
            <a:endParaRPr sz="900" dirty="0">
              <a:latin typeface="Lucida Sans" panose="020B0602030504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590035" y="15905"/>
            <a:ext cx="5836869" cy="613459"/>
          </a:xfrm>
          <a:prstGeom prst="rect">
            <a:avLst/>
          </a:prstGeom>
        </p:spPr>
        <p:txBody>
          <a:bodyPr vert="horz" wrap="square" lIns="0" tIns="88667" rIns="0" bIns="0" rtlCol="0">
            <a:spAutoFit/>
          </a:bodyPr>
          <a:lstStyle/>
          <a:p>
            <a:pPr marL="1309413">
              <a:spcBef>
                <a:spcPts val="699"/>
              </a:spcBef>
            </a:pPr>
            <a:r>
              <a:rPr lang="en-IN" sz="2000" b="1" dirty="0">
                <a:solidFill>
                  <a:schemeClr val="bg1"/>
                </a:solidFill>
                <a:latin typeface="Lucida Sans" panose="020B0602030504020204" pitchFamily="34" charset="0"/>
                <a:cs typeface="Trebuchet MS"/>
              </a:rPr>
              <a:t>        Treatment</a:t>
            </a:r>
            <a:r>
              <a:rPr sz="2000" b="1" spc="96" dirty="0">
                <a:solidFill>
                  <a:schemeClr val="bg1"/>
                </a:solidFill>
                <a:latin typeface="Lucida Sans" panose="020B0602030504020204" pitchFamily="34" charset="0"/>
                <a:cs typeface="Trebuchet MS"/>
              </a:rPr>
              <a:t> </a:t>
            </a:r>
            <a:r>
              <a:rPr sz="2000" b="1" spc="31" dirty="0">
                <a:solidFill>
                  <a:schemeClr val="bg1"/>
                </a:solidFill>
                <a:latin typeface="Lucida Sans" panose="020B0602030504020204" pitchFamily="34" charset="0"/>
                <a:cs typeface="Trebuchet MS"/>
              </a:rPr>
              <a:t>plan</a:t>
            </a:r>
            <a:endParaRPr sz="2000" dirty="0">
              <a:solidFill>
                <a:schemeClr val="bg1"/>
              </a:solidFill>
              <a:latin typeface="Lucida Sans" panose="020B0602030504020204" pitchFamily="34" charset="0"/>
              <a:cs typeface="Trebuchet MS"/>
            </a:endParaRPr>
          </a:p>
          <a:p>
            <a:pPr marL="8405" marR="3363">
              <a:lnSpc>
                <a:spcPct val="107100"/>
              </a:lnSpc>
              <a:spcBef>
                <a:spcPts val="473"/>
              </a:spcBef>
            </a:pPr>
            <a:r>
              <a:rPr sz="1000" spc="89" dirty="0">
                <a:latin typeface="Lucida Sans" panose="020B0602030504020204" pitchFamily="34" charset="0"/>
                <a:cs typeface="Tahoma"/>
              </a:rPr>
              <a:t>M</a:t>
            </a:r>
            <a:r>
              <a:rPr sz="1000" spc="-123" dirty="0">
                <a:latin typeface="Lucida Sans" panose="020B0602030504020204" pitchFamily="34" charset="0"/>
                <a:cs typeface="Tahoma"/>
              </a:rPr>
              <a:t> </a:t>
            </a:r>
            <a:r>
              <a:rPr sz="1000" spc="175" dirty="0">
                <a:latin typeface="Lucida Sans" panose="020B0602030504020204" pitchFamily="34" charset="0"/>
                <a:cs typeface="Tahoma"/>
              </a:rPr>
              <a:t>A</a:t>
            </a:r>
            <a:r>
              <a:rPr sz="1000" spc="-123" dirty="0">
                <a:latin typeface="Lucida Sans" panose="020B0602030504020204" pitchFamily="34" charset="0"/>
                <a:cs typeface="Tahoma"/>
              </a:rPr>
              <a:t> </a:t>
            </a:r>
            <a:r>
              <a:rPr sz="1000" spc="103" dirty="0">
                <a:latin typeface="Lucida Sans" panose="020B0602030504020204" pitchFamily="34" charset="0"/>
                <a:cs typeface="Tahoma"/>
              </a:rPr>
              <a:t>N</a:t>
            </a:r>
            <a:r>
              <a:rPr sz="1000" spc="-123" dirty="0">
                <a:latin typeface="Lucida Sans" panose="020B0602030504020204" pitchFamily="34" charset="0"/>
                <a:cs typeface="Tahoma"/>
              </a:rPr>
              <a:t> </a:t>
            </a:r>
            <a:r>
              <a:rPr sz="1000" spc="175" dirty="0">
                <a:latin typeface="Lucida Sans" panose="020B0602030504020204" pitchFamily="34" charset="0"/>
                <a:cs typeface="Tahoma"/>
              </a:rPr>
              <a:t>A</a:t>
            </a:r>
            <a:r>
              <a:rPr sz="1000" spc="-123" dirty="0">
                <a:latin typeface="Lucida Sans" panose="020B0602030504020204" pitchFamily="34" charset="0"/>
                <a:cs typeface="Tahoma"/>
              </a:rPr>
              <a:t> </a:t>
            </a:r>
            <a:r>
              <a:rPr sz="1000" spc="103" dirty="0">
                <a:latin typeface="Lucida Sans" panose="020B0602030504020204" pitchFamily="34" charset="0"/>
                <a:cs typeface="Tahoma"/>
              </a:rPr>
              <a:t>G</a:t>
            </a:r>
            <a:r>
              <a:rPr sz="1000" spc="-123" dirty="0">
                <a:latin typeface="Lucida Sans" panose="020B0602030504020204" pitchFamily="34" charset="0"/>
                <a:cs typeface="Tahoma"/>
              </a:rPr>
              <a:t> </a:t>
            </a:r>
            <a:r>
              <a:rPr sz="1000" spc="-87" dirty="0">
                <a:latin typeface="Lucida Sans" panose="020B0602030504020204" pitchFamily="34" charset="0"/>
                <a:cs typeface="Tahoma"/>
              </a:rPr>
              <a:t>I</a:t>
            </a:r>
            <a:r>
              <a:rPr sz="1000" spc="-119" dirty="0">
                <a:latin typeface="Lucida Sans" panose="020B0602030504020204" pitchFamily="34" charset="0"/>
                <a:cs typeface="Tahoma"/>
              </a:rPr>
              <a:t> </a:t>
            </a:r>
            <a:r>
              <a:rPr sz="1000" spc="103" dirty="0">
                <a:latin typeface="Lucida Sans" panose="020B0602030504020204" pitchFamily="34" charset="0"/>
                <a:cs typeface="Tahoma"/>
              </a:rPr>
              <a:t>N</a:t>
            </a:r>
            <a:r>
              <a:rPr sz="1000" spc="-123" dirty="0">
                <a:latin typeface="Lucida Sans" panose="020B0602030504020204" pitchFamily="34" charset="0"/>
                <a:cs typeface="Tahoma"/>
              </a:rPr>
              <a:t> </a:t>
            </a:r>
            <a:r>
              <a:rPr sz="1000" spc="103" dirty="0">
                <a:latin typeface="Lucida Sans" panose="020B0602030504020204" pitchFamily="34" charset="0"/>
                <a:cs typeface="Tahoma"/>
              </a:rPr>
              <a:t>G</a:t>
            </a:r>
            <a:r>
              <a:rPr sz="1000" spc="328" dirty="0">
                <a:latin typeface="Lucida Sans" panose="020B0602030504020204" pitchFamily="34" charset="0"/>
                <a:cs typeface="Tahoma"/>
              </a:rPr>
              <a:t> </a:t>
            </a:r>
            <a:r>
              <a:rPr sz="1000" spc="175" dirty="0">
                <a:latin typeface="Lucida Sans" panose="020B0602030504020204" pitchFamily="34" charset="0"/>
                <a:cs typeface="Tahoma"/>
              </a:rPr>
              <a:t>A</a:t>
            </a:r>
            <a:r>
              <a:rPr sz="1000" spc="-123" dirty="0">
                <a:latin typeface="Lucida Sans" panose="020B0602030504020204" pitchFamily="34" charset="0"/>
                <a:cs typeface="Tahoma"/>
              </a:rPr>
              <a:t> </a:t>
            </a:r>
            <a:r>
              <a:rPr sz="1000" spc="135" dirty="0">
                <a:latin typeface="Lucida Sans" panose="020B0602030504020204" pitchFamily="34" charset="0"/>
                <a:cs typeface="Tahoma"/>
              </a:rPr>
              <a:t>V</a:t>
            </a:r>
            <a:r>
              <a:rPr sz="1000" spc="-123" dirty="0">
                <a:latin typeface="Lucida Sans" panose="020B0602030504020204" pitchFamily="34" charset="0"/>
                <a:cs typeface="Tahoma"/>
              </a:rPr>
              <a:t> </a:t>
            </a:r>
            <a:r>
              <a:rPr sz="1000" spc="103" dirty="0">
                <a:latin typeface="Lucida Sans" panose="020B0602030504020204" pitchFamily="34" charset="0"/>
                <a:cs typeface="Tahoma"/>
              </a:rPr>
              <a:t>N</a:t>
            </a:r>
            <a:r>
              <a:rPr sz="1000" spc="324" dirty="0">
                <a:latin typeface="Lucida Sans" panose="020B0602030504020204" pitchFamily="34" charset="0"/>
                <a:cs typeface="Tahoma"/>
              </a:rPr>
              <a:t> </a:t>
            </a:r>
            <a:r>
              <a:rPr sz="1000" spc="183" dirty="0">
                <a:latin typeface="Lucida Sans" panose="020B0602030504020204" pitchFamily="34" charset="0"/>
                <a:cs typeface="Tahoma"/>
              </a:rPr>
              <a:t>W</a:t>
            </a:r>
            <a:r>
              <a:rPr sz="1000" spc="-123" dirty="0">
                <a:latin typeface="Lucida Sans" panose="020B0602030504020204" pitchFamily="34" charset="0"/>
                <a:cs typeface="Tahoma"/>
              </a:rPr>
              <a:t> </a:t>
            </a:r>
            <a:r>
              <a:rPr sz="1000" spc="-87" dirty="0">
                <a:latin typeface="Lucida Sans" panose="020B0602030504020204" pitchFamily="34" charset="0"/>
                <a:cs typeface="Tahoma"/>
              </a:rPr>
              <a:t>I</a:t>
            </a:r>
            <a:r>
              <a:rPr sz="1000" spc="-119" dirty="0">
                <a:latin typeface="Lucida Sans" panose="020B0602030504020204" pitchFamily="34" charset="0"/>
                <a:cs typeface="Tahoma"/>
              </a:rPr>
              <a:t> </a:t>
            </a:r>
            <a:r>
              <a:rPr sz="1000" spc="53" dirty="0">
                <a:latin typeface="Lucida Sans" panose="020B0602030504020204" pitchFamily="34" charset="0"/>
                <a:cs typeface="Tahoma"/>
              </a:rPr>
              <a:t>T</a:t>
            </a:r>
            <a:r>
              <a:rPr sz="1000" spc="-123" dirty="0">
                <a:latin typeface="Lucida Sans" panose="020B0602030504020204" pitchFamily="34" charset="0"/>
                <a:cs typeface="Tahoma"/>
              </a:rPr>
              <a:t> </a:t>
            </a:r>
            <a:r>
              <a:rPr sz="1000" spc="40" dirty="0">
                <a:latin typeface="Lucida Sans" panose="020B0602030504020204" pitchFamily="34" charset="0"/>
                <a:cs typeface="Tahoma"/>
              </a:rPr>
              <a:t>H</a:t>
            </a:r>
            <a:r>
              <a:rPr lang="en-IN" sz="1000" spc="40" dirty="0">
                <a:latin typeface="Lucida Sans" panose="020B0602030504020204" pitchFamily="34" charset="0"/>
                <a:cs typeface="Tahoma"/>
              </a:rPr>
              <a:t> </a:t>
            </a:r>
            <a:r>
              <a:rPr sz="1000" spc="40" dirty="0">
                <a:latin typeface="Lucida Sans" panose="020B0602030504020204" pitchFamily="34" charset="0"/>
                <a:cs typeface="Tahoma"/>
              </a:rPr>
              <a:t> </a:t>
            </a:r>
            <a:r>
              <a:rPr sz="1000" spc="119" dirty="0">
                <a:latin typeface="Lucida Sans" panose="020B0602030504020204" pitchFamily="34" charset="0"/>
                <a:cs typeface="Tahoma"/>
              </a:rPr>
              <a:t>B</a:t>
            </a:r>
            <a:r>
              <a:rPr sz="1000" spc="-123" dirty="0">
                <a:latin typeface="Lucida Sans" panose="020B0602030504020204" pitchFamily="34" charset="0"/>
                <a:cs typeface="Tahoma"/>
              </a:rPr>
              <a:t> </a:t>
            </a:r>
            <a:r>
              <a:rPr sz="1000" spc="-87" dirty="0">
                <a:latin typeface="Lucida Sans" panose="020B0602030504020204" pitchFamily="34" charset="0"/>
                <a:cs typeface="Tahoma"/>
              </a:rPr>
              <a:t>I</a:t>
            </a:r>
            <a:r>
              <a:rPr sz="1000" spc="-119" dirty="0">
                <a:latin typeface="Lucida Sans" panose="020B0602030504020204" pitchFamily="34" charset="0"/>
                <a:cs typeface="Tahoma"/>
              </a:rPr>
              <a:t> </a:t>
            </a:r>
            <a:r>
              <a:rPr sz="1000" spc="75" dirty="0">
                <a:latin typeface="Lucida Sans" panose="020B0602030504020204" pitchFamily="34" charset="0"/>
                <a:cs typeface="Tahoma"/>
              </a:rPr>
              <a:t>S</a:t>
            </a:r>
            <a:r>
              <a:rPr sz="1000" spc="-119" dirty="0">
                <a:latin typeface="Lucida Sans" panose="020B0602030504020204" pitchFamily="34" charset="0"/>
                <a:cs typeface="Tahoma"/>
              </a:rPr>
              <a:t> </a:t>
            </a:r>
            <a:r>
              <a:rPr sz="1000" spc="103" dirty="0">
                <a:latin typeface="Lucida Sans" panose="020B0602030504020204" pitchFamily="34" charset="0"/>
                <a:cs typeface="Tahoma"/>
              </a:rPr>
              <a:t>P</a:t>
            </a:r>
            <a:r>
              <a:rPr sz="1000" spc="-123" dirty="0">
                <a:latin typeface="Lucida Sans" panose="020B0602030504020204" pitchFamily="34" charset="0"/>
                <a:cs typeface="Tahoma"/>
              </a:rPr>
              <a:t> </a:t>
            </a:r>
            <a:r>
              <a:rPr sz="1000" spc="73" dirty="0">
                <a:latin typeface="Lucida Sans" panose="020B0602030504020204" pitchFamily="34" charset="0"/>
                <a:cs typeface="Tahoma"/>
              </a:rPr>
              <a:t>H</a:t>
            </a:r>
            <a:r>
              <a:rPr sz="1000" spc="-119" dirty="0">
                <a:latin typeface="Lucida Sans" panose="020B0602030504020204" pitchFamily="34" charset="0"/>
                <a:cs typeface="Tahoma"/>
              </a:rPr>
              <a:t> </a:t>
            </a:r>
            <a:r>
              <a:rPr sz="1000" spc="129" dirty="0">
                <a:latin typeface="Lucida Sans" panose="020B0602030504020204" pitchFamily="34" charset="0"/>
                <a:cs typeface="Tahoma"/>
              </a:rPr>
              <a:t>O</a:t>
            </a:r>
            <a:r>
              <a:rPr sz="1000" spc="-123" dirty="0">
                <a:latin typeface="Lucida Sans" panose="020B0602030504020204" pitchFamily="34" charset="0"/>
                <a:cs typeface="Tahoma"/>
              </a:rPr>
              <a:t> </a:t>
            </a:r>
            <a:r>
              <a:rPr sz="1000" spc="75" dirty="0">
                <a:latin typeface="Lucida Sans" panose="020B0602030504020204" pitchFamily="34" charset="0"/>
                <a:cs typeface="Tahoma"/>
              </a:rPr>
              <a:t>S</a:t>
            </a:r>
            <a:r>
              <a:rPr sz="1000" spc="-123" dirty="0">
                <a:latin typeface="Lucida Sans" panose="020B0602030504020204" pitchFamily="34" charset="0"/>
                <a:cs typeface="Tahoma"/>
              </a:rPr>
              <a:t> </a:t>
            </a:r>
            <a:r>
              <a:rPr sz="1000" spc="103" dirty="0">
                <a:latin typeface="Lucida Sans" panose="020B0602030504020204" pitchFamily="34" charset="0"/>
                <a:cs typeface="Tahoma"/>
              </a:rPr>
              <a:t>P</a:t>
            </a:r>
            <a:r>
              <a:rPr sz="1000" spc="-119" dirty="0">
                <a:latin typeface="Lucida Sans" panose="020B0602030504020204" pitchFamily="34" charset="0"/>
                <a:cs typeface="Tahoma"/>
              </a:rPr>
              <a:t> </a:t>
            </a:r>
            <a:r>
              <a:rPr sz="1000" spc="73" dirty="0">
                <a:latin typeface="Lucida Sans" panose="020B0602030504020204" pitchFamily="34" charset="0"/>
                <a:cs typeface="Tahoma"/>
              </a:rPr>
              <a:t>H</a:t>
            </a:r>
            <a:r>
              <a:rPr sz="1000" spc="-123" dirty="0">
                <a:latin typeface="Lucida Sans" panose="020B0602030504020204" pitchFamily="34" charset="0"/>
                <a:cs typeface="Tahoma"/>
              </a:rPr>
              <a:t> </a:t>
            </a:r>
            <a:r>
              <a:rPr sz="1000" spc="129" dirty="0">
                <a:latin typeface="Lucida Sans" panose="020B0602030504020204" pitchFamily="34" charset="0"/>
                <a:cs typeface="Tahoma"/>
              </a:rPr>
              <a:t>O</a:t>
            </a:r>
            <a:r>
              <a:rPr sz="1000" spc="-119" dirty="0">
                <a:latin typeface="Lucida Sans" panose="020B0602030504020204" pitchFamily="34" charset="0"/>
                <a:cs typeface="Tahoma"/>
              </a:rPr>
              <a:t> </a:t>
            </a:r>
            <a:r>
              <a:rPr sz="1000" spc="103" dirty="0">
                <a:latin typeface="Lucida Sans" panose="020B0602030504020204" pitchFamily="34" charset="0"/>
                <a:cs typeface="Tahoma"/>
              </a:rPr>
              <a:t>N</a:t>
            </a:r>
            <a:r>
              <a:rPr sz="1000" spc="-123" dirty="0">
                <a:latin typeface="Lucida Sans" panose="020B0602030504020204" pitchFamily="34" charset="0"/>
                <a:cs typeface="Tahoma"/>
              </a:rPr>
              <a:t> </a:t>
            </a:r>
            <a:r>
              <a:rPr sz="1000" spc="175" dirty="0">
                <a:latin typeface="Lucida Sans" panose="020B0602030504020204" pitchFamily="34" charset="0"/>
                <a:cs typeface="Tahoma"/>
              </a:rPr>
              <a:t>A</a:t>
            </a:r>
            <a:r>
              <a:rPr sz="1000" spc="-119" dirty="0">
                <a:latin typeface="Lucida Sans" panose="020B0602030504020204" pitchFamily="34" charset="0"/>
                <a:cs typeface="Tahoma"/>
              </a:rPr>
              <a:t> </a:t>
            </a:r>
            <a:r>
              <a:rPr sz="1000" spc="53" dirty="0">
                <a:latin typeface="Lucida Sans" panose="020B0602030504020204" pitchFamily="34" charset="0"/>
                <a:cs typeface="Tahoma"/>
              </a:rPr>
              <a:t>T</a:t>
            </a:r>
            <a:r>
              <a:rPr sz="1000" spc="-123" dirty="0">
                <a:latin typeface="Lucida Sans" panose="020B0602030504020204" pitchFamily="34" charset="0"/>
                <a:cs typeface="Tahoma"/>
              </a:rPr>
              <a:t> </a:t>
            </a:r>
            <a:r>
              <a:rPr sz="1000" spc="96" dirty="0">
                <a:latin typeface="Lucida Sans" panose="020B0602030504020204" pitchFamily="34" charset="0"/>
                <a:cs typeface="Tahoma"/>
              </a:rPr>
              <a:t>E</a:t>
            </a:r>
            <a:r>
              <a:rPr lang="en-IN" sz="1000" spc="96" dirty="0">
                <a:latin typeface="Lucida Sans" panose="020B0602030504020204" pitchFamily="34" charset="0"/>
                <a:cs typeface="Tahoma"/>
              </a:rPr>
              <a:t>S- A COMPREHENSIVE GUIDE</a:t>
            </a:r>
            <a:endParaRPr sz="1000" dirty="0">
              <a:latin typeface="Lucida Sans" panose="020B0602030504020204" pitchFamily="34" charset="0"/>
              <a:cs typeface="Tahoma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DA96CB15-4D57-83CF-392B-42BE1765E1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525" y="2245492"/>
            <a:ext cx="906921" cy="58546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8AA0101-B81B-1EA2-2C4C-622D4C99489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19" b="99488" l="9899" r="93737">
                        <a14:foregroundMark x1="19394" y1="45780" x2="19394" y2="45780"/>
                        <a14:foregroundMark x1="15354" y1="85422" x2="15354" y2="85422"/>
                        <a14:foregroundMark x1="20000" y1="91304" x2="20000" y2="91304"/>
                        <a14:foregroundMark x1="10101" y1="90281" x2="30101" y2="96675"/>
                        <a14:foregroundMark x1="67879" y1="72379" x2="93737" y2="99488"/>
                        <a14:foregroundMark x1="56566" y1="34271" x2="56566" y2="34271"/>
                        <a14:foregroundMark x1="59394" y1="38107" x2="62828" y2="35038"/>
                        <a14:foregroundMark x1="27879" y1="59591" x2="29091" y2="50895"/>
                        <a14:foregroundMark x1="20808" y1="49361" x2="24444" y2="578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524" y="1021358"/>
            <a:ext cx="1072820" cy="847419"/>
          </a:xfrm>
          <a:prstGeom prst="rect">
            <a:avLst/>
          </a:prstGeom>
        </p:spPr>
      </p:pic>
      <p:pic>
        <p:nvPicPr>
          <p:cNvPr id="15" name="object 1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602624" y="3963605"/>
            <a:ext cx="560994" cy="774043"/>
          </a:xfrm>
          <a:prstGeom prst="rect">
            <a:avLst/>
          </a:prstGeom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40411D1B-DFB9-C586-0C7E-AB476CE7F092}"/>
              </a:ext>
            </a:extLst>
          </p:cNvPr>
          <p:cNvCxnSpPr/>
          <p:nvPr/>
        </p:nvCxnSpPr>
        <p:spPr>
          <a:xfrm>
            <a:off x="134911" y="657506"/>
            <a:ext cx="6625653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4083EC9A-D472-7DB0-834F-EFBF03AA4AAC}"/>
              </a:ext>
            </a:extLst>
          </p:cNvPr>
          <p:cNvCxnSpPr/>
          <p:nvPr/>
        </p:nvCxnSpPr>
        <p:spPr>
          <a:xfrm>
            <a:off x="55935" y="2198011"/>
            <a:ext cx="6625653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4D97EC76-9A36-76E0-0FEB-096DF730A21E}"/>
              </a:ext>
            </a:extLst>
          </p:cNvPr>
          <p:cNvCxnSpPr/>
          <p:nvPr/>
        </p:nvCxnSpPr>
        <p:spPr>
          <a:xfrm>
            <a:off x="57460" y="2877987"/>
            <a:ext cx="6625653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139C2865-B02E-805B-748B-B6D10E31DEA3}"/>
              </a:ext>
            </a:extLst>
          </p:cNvPr>
          <p:cNvCxnSpPr/>
          <p:nvPr/>
        </p:nvCxnSpPr>
        <p:spPr>
          <a:xfrm>
            <a:off x="48678" y="3648047"/>
            <a:ext cx="6625653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324F1A40-6261-15B5-E9A2-0F2CF75D67B2}"/>
              </a:ext>
            </a:extLst>
          </p:cNvPr>
          <p:cNvCxnSpPr>
            <a:cxnSpLocks/>
          </p:cNvCxnSpPr>
          <p:nvPr/>
        </p:nvCxnSpPr>
        <p:spPr>
          <a:xfrm flipH="1">
            <a:off x="1693518" y="657506"/>
            <a:ext cx="7450" cy="439570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15819025-141F-48E6-BC34-4185218D72C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45588" y1="46411" x2="45588" y2="46411"/>
                        <a14:foregroundMark x1="49510" y1="33971" x2="49510" y2="33971"/>
                        <a14:foregroundMark x1="51961" y1="36364" x2="51961" y2="36364"/>
                        <a14:foregroundMark x1="50980" y1="42584" x2="50980" y2="425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983" y="2979937"/>
            <a:ext cx="570415" cy="585464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object 3"/>
          <p:cNvGrpSpPr/>
          <p:nvPr/>
        </p:nvGrpSpPr>
        <p:grpSpPr>
          <a:xfrm>
            <a:off x="512586" y="1366261"/>
            <a:ext cx="901967" cy="919103"/>
            <a:chOff x="634987" y="2493811"/>
            <a:chExt cx="1362973" cy="1388867"/>
          </a:xfrm>
        </p:grpSpPr>
        <p:sp>
          <p:nvSpPr>
            <p:cNvPr id="4" name="object 4"/>
            <p:cNvSpPr/>
            <p:nvPr/>
          </p:nvSpPr>
          <p:spPr>
            <a:xfrm>
              <a:off x="1530124" y="3096470"/>
              <a:ext cx="443230" cy="440690"/>
            </a:xfrm>
            <a:custGeom>
              <a:avLst/>
              <a:gdLst/>
              <a:ahLst/>
              <a:cxnLst/>
              <a:rect l="l" t="t" r="r" b="b"/>
              <a:pathLst>
                <a:path w="443230" h="440689">
                  <a:moveTo>
                    <a:pt x="228622" y="440522"/>
                  </a:moveTo>
                  <a:lnTo>
                    <a:pt x="214122" y="440522"/>
                  </a:lnTo>
                  <a:lnTo>
                    <a:pt x="206889" y="440168"/>
                  </a:lnTo>
                  <a:lnTo>
                    <a:pt x="164049" y="433131"/>
                  </a:lnTo>
                  <a:lnTo>
                    <a:pt x="123412" y="417914"/>
                  </a:lnTo>
                  <a:lnTo>
                    <a:pt x="86539" y="395101"/>
                  </a:lnTo>
                  <a:lnTo>
                    <a:pt x="54848" y="365569"/>
                  </a:lnTo>
                  <a:lnTo>
                    <a:pt x="29556" y="330453"/>
                  </a:lnTo>
                  <a:lnTo>
                    <a:pt x="11636" y="291102"/>
                  </a:lnTo>
                  <a:lnTo>
                    <a:pt x="1776" y="249029"/>
                  </a:lnTo>
                  <a:lnTo>
                    <a:pt x="0" y="227474"/>
                  </a:lnTo>
                  <a:lnTo>
                    <a:pt x="0" y="213047"/>
                  </a:lnTo>
                  <a:lnTo>
                    <a:pt x="5667" y="170214"/>
                  </a:lnTo>
                  <a:lnTo>
                    <a:pt x="19625" y="129305"/>
                  </a:lnTo>
                  <a:lnTo>
                    <a:pt x="41335" y="91892"/>
                  </a:lnTo>
                  <a:lnTo>
                    <a:pt x="69965" y="59411"/>
                  </a:lnTo>
                  <a:lnTo>
                    <a:pt x="104412" y="33112"/>
                  </a:lnTo>
                  <a:lnTo>
                    <a:pt x="143355" y="14005"/>
                  </a:lnTo>
                  <a:lnTo>
                    <a:pt x="185295" y="2824"/>
                  </a:lnTo>
                  <a:lnTo>
                    <a:pt x="214122" y="0"/>
                  </a:lnTo>
                  <a:lnTo>
                    <a:pt x="228622" y="0"/>
                  </a:lnTo>
                  <a:lnTo>
                    <a:pt x="271670" y="5639"/>
                  </a:lnTo>
                  <a:lnTo>
                    <a:pt x="312786" y="19526"/>
                  </a:lnTo>
                  <a:lnTo>
                    <a:pt x="350388" y="41128"/>
                  </a:lnTo>
                  <a:lnTo>
                    <a:pt x="383032" y="69613"/>
                  </a:lnTo>
                  <a:lnTo>
                    <a:pt x="409464" y="103888"/>
                  </a:lnTo>
                  <a:lnTo>
                    <a:pt x="428668" y="142635"/>
                  </a:lnTo>
                  <a:lnTo>
                    <a:pt x="439905" y="184365"/>
                  </a:lnTo>
                  <a:lnTo>
                    <a:pt x="442744" y="213047"/>
                  </a:lnTo>
                  <a:lnTo>
                    <a:pt x="442744" y="220260"/>
                  </a:lnTo>
                  <a:lnTo>
                    <a:pt x="442744" y="227474"/>
                  </a:lnTo>
                  <a:lnTo>
                    <a:pt x="437076" y="270306"/>
                  </a:lnTo>
                  <a:lnTo>
                    <a:pt x="423119" y="311215"/>
                  </a:lnTo>
                  <a:lnTo>
                    <a:pt x="401408" y="348629"/>
                  </a:lnTo>
                  <a:lnTo>
                    <a:pt x="372779" y="381109"/>
                  </a:lnTo>
                  <a:lnTo>
                    <a:pt x="338331" y="407409"/>
                  </a:lnTo>
                  <a:lnTo>
                    <a:pt x="299389" y="426516"/>
                  </a:lnTo>
                  <a:lnTo>
                    <a:pt x="257449" y="437697"/>
                  </a:lnTo>
                  <a:lnTo>
                    <a:pt x="235855" y="440168"/>
                  </a:lnTo>
                  <a:lnTo>
                    <a:pt x="228622" y="440522"/>
                  </a:lnTo>
                  <a:close/>
                </a:path>
              </a:pathLst>
            </a:custGeom>
            <a:solidFill>
              <a:srgbClr val="E9E8E3"/>
            </a:solidFill>
          </p:spPr>
          <p:txBody>
            <a:bodyPr wrap="square" lIns="0" tIns="0" rIns="0" bIns="0" rtlCol="0"/>
            <a:lstStyle/>
            <a:p>
              <a:endParaRPr sz="927">
                <a:latin typeface="Lucida Sans" panose="020B0602030504020204" pitchFamily="34" charset="0"/>
              </a:endParaRPr>
            </a:p>
          </p:txBody>
        </p:sp>
        <p:sp>
          <p:nvSpPr>
            <p:cNvPr id="5" name="object 5"/>
            <p:cNvSpPr/>
            <p:nvPr/>
          </p:nvSpPr>
          <p:spPr>
            <a:xfrm>
              <a:off x="1064627" y="3270843"/>
              <a:ext cx="164465" cy="189230"/>
            </a:xfrm>
            <a:custGeom>
              <a:avLst/>
              <a:gdLst/>
              <a:ahLst/>
              <a:cxnLst/>
              <a:rect l="l" t="t" r="r" b="b"/>
              <a:pathLst>
                <a:path w="164465" h="189229">
                  <a:moveTo>
                    <a:pt x="102384" y="189057"/>
                  </a:moveTo>
                  <a:lnTo>
                    <a:pt x="0" y="84739"/>
                  </a:lnTo>
                  <a:lnTo>
                    <a:pt x="71946" y="0"/>
                  </a:lnTo>
                  <a:lnTo>
                    <a:pt x="164184" y="125732"/>
                  </a:lnTo>
                  <a:lnTo>
                    <a:pt x="102384" y="189057"/>
                  </a:lnTo>
                  <a:close/>
                </a:path>
              </a:pathLst>
            </a:custGeom>
            <a:solidFill>
              <a:srgbClr val="006DDB"/>
            </a:solidFill>
          </p:spPr>
          <p:txBody>
            <a:bodyPr wrap="square" lIns="0" tIns="0" rIns="0" bIns="0" rtlCol="0"/>
            <a:lstStyle/>
            <a:p>
              <a:endParaRPr sz="927">
                <a:latin typeface="Lucida Sans" panose="020B0602030504020204" pitchFamily="34" charset="0"/>
              </a:endParaRPr>
            </a:p>
          </p:txBody>
        </p:sp>
        <p:sp>
          <p:nvSpPr>
            <p:cNvPr id="6" name="object 6"/>
            <p:cNvSpPr/>
            <p:nvPr/>
          </p:nvSpPr>
          <p:spPr>
            <a:xfrm>
              <a:off x="1296453" y="2842557"/>
              <a:ext cx="344805" cy="294005"/>
            </a:xfrm>
            <a:custGeom>
              <a:avLst/>
              <a:gdLst/>
              <a:ahLst/>
              <a:cxnLst/>
              <a:rect l="l" t="t" r="r" b="b"/>
              <a:pathLst>
                <a:path w="344805" h="294005">
                  <a:moveTo>
                    <a:pt x="125136" y="293681"/>
                  </a:moveTo>
                  <a:lnTo>
                    <a:pt x="112021" y="292935"/>
                  </a:lnTo>
                  <a:lnTo>
                    <a:pt x="99079" y="290698"/>
                  </a:lnTo>
                  <a:lnTo>
                    <a:pt x="86483" y="286970"/>
                  </a:lnTo>
                  <a:lnTo>
                    <a:pt x="74405" y="281750"/>
                  </a:lnTo>
                  <a:lnTo>
                    <a:pt x="0" y="250852"/>
                  </a:lnTo>
                  <a:lnTo>
                    <a:pt x="49193" y="144699"/>
                  </a:lnTo>
                  <a:lnTo>
                    <a:pt x="122984" y="171314"/>
                  </a:lnTo>
                  <a:lnTo>
                    <a:pt x="196775" y="97893"/>
                  </a:lnTo>
                  <a:lnTo>
                    <a:pt x="196775" y="48946"/>
                  </a:lnTo>
                  <a:lnTo>
                    <a:pt x="245969" y="0"/>
                  </a:lnTo>
                  <a:lnTo>
                    <a:pt x="344357" y="48946"/>
                  </a:lnTo>
                  <a:lnTo>
                    <a:pt x="295163" y="146840"/>
                  </a:lnTo>
                  <a:lnTo>
                    <a:pt x="205384" y="260642"/>
                  </a:lnTo>
                  <a:lnTo>
                    <a:pt x="168604" y="285077"/>
                  </a:lnTo>
                  <a:lnTo>
                    <a:pt x="147403" y="291487"/>
                  </a:lnTo>
                  <a:lnTo>
                    <a:pt x="125136" y="293681"/>
                  </a:lnTo>
                  <a:close/>
                </a:path>
              </a:pathLst>
            </a:custGeom>
            <a:solidFill>
              <a:srgbClr val="FDC8A6"/>
            </a:solidFill>
          </p:spPr>
          <p:txBody>
            <a:bodyPr wrap="square" lIns="0" tIns="0" rIns="0" bIns="0" rtlCol="0"/>
            <a:lstStyle/>
            <a:p>
              <a:endParaRPr sz="927">
                <a:latin typeface="Lucida Sans" panose="020B0602030504020204" pitchFamily="34" charset="0"/>
              </a:endParaRPr>
            </a:p>
          </p:txBody>
        </p:sp>
        <p:sp>
          <p:nvSpPr>
            <p:cNvPr id="7" name="object 7"/>
            <p:cNvSpPr/>
            <p:nvPr/>
          </p:nvSpPr>
          <p:spPr>
            <a:xfrm>
              <a:off x="1505835" y="3071996"/>
              <a:ext cx="492125" cy="489584"/>
            </a:xfrm>
            <a:custGeom>
              <a:avLst/>
              <a:gdLst/>
              <a:ahLst/>
              <a:cxnLst/>
              <a:rect l="l" t="t" r="r" b="b"/>
              <a:pathLst>
                <a:path w="492125" h="489585">
                  <a:moveTo>
                    <a:pt x="245969" y="489163"/>
                  </a:moveTo>
                  <a:lnTo>
                    <a:pt x="198932" y="484689"/>
                  </a:lnTo>
                  <a:lnTo>
                    <a:pt x="153308" y="471266"/>
                  </a:lnTo>
                  <a:lnTo>
                    <a:pt x="110508" y="448896"/>
                  </a:lnTo>
                  <a:lnTo>
                    <a:pt x="71946" y="417578"/>
                  </a:lnTo>
                  <a:lnTo>
                    <a:pt x="40469" y="379222"/>
                  </a:lnTo>
                  <a:lnTo>
                    <a:pt x="17986" y="336672"/>
                  </a:lnTo>
                  <a:lnTo>
                    <a:pt x="4496" y="291326"/>
                  </a:lnTo>
                  <a:lnTo>
                    <a:pt x="0" y="244581"/>
                  </a:lnTo>
                  <a:lnTo>
                    <a:pt x="4496" y="197837"/>
                  </a:lnTo>
                  <a:lnTo>
                    <a:pt x="17986" y="152490"/>
                  </a:lnTo>
                  <a:lnTo>
                    <a:pt x="40469" y="109940"/>
                  </a:lnTo>
                  <a:lnTo>
                    <a:pt x="71946" y="71584"/>
                  </a:lnTo>
                  <a:lnTo>
                    <a:pt x="110495" y="40266"/>
                  </a:lnTo>
                  <a:lnTo>
                    <a:pt x="153260" y="17896"/>
                  </a:lnTo>
                  <a:lnTo>
                    <a:pt x="198835" y="4474"/>
                  </a:lnTo>
                  <a:lnTo>
                    <a:pt x="245815" y="0"/>
                  </a:lnTo>
                  <a:lnTo>
                    <a:pt x="292796" y="4474"/>
                  </a:lnTo>
                  <a:lnTo>
                    <a:pt x="338371" y="17896"/>
                  </a:lnTo>
                  <a:lnTo>
                    <a:pt x="381136" y="40266"/>
                  </a:lnTo>
                  <a:lnTo>
                    <a:pt x="392244" y="49291"/>
                  </a:lnTo>
                  <a:lnTo>
                    <a:pt x="233863" y="49291"/>
                  </a:lnTo>
                  <a:lnTo>
                    <a:pt x="188018" y="57422"/>
                  </a:lnTo>
                  <a:lnTo>
                    <a:pt x="144821" y="76379"/>
                  </a:lnTo>
                  <a:lnTo>
                    <a:pt x="106381" y="106153"/>
                  </a:lnTo>
                  <a:lnTo>
                    <a:pt x="76478" y="144506"/>
                  </a:lnTo>
                  <a:lnTo>
                    <a:pt x="57472" y="187516"/>
                  </a:lnTo>
                  <a:lnTo>
                    <a:pt x="49347" y="233109"/>
                  </a:lnTo>
                  <a:lnTo>
                    <a:pt x="52086" y="279212"/>
                  </a:lnTo>
                  <a:lnTo>
                    <a:pt x="65671" y="323752"/>
                  </a:lnTo>
                  <a:lnTo>
                    <a:pt x="90086" y="364654"/>
                  </a:lnTo>
                  <a:lnTo>
                    <a:pt x="159880" y="364654"/>
                  </a:lnTo>
                  <a:lnTo>
                    <a:pt x="125136" y="399223"/>
                  </a:lnTo>
                  <a:lnTo>
                    <a:pt x="152875" y="417114"/>
                  </a:lnTo>
                  <a:lnTo>
                    <a:pt x="182632" y="429929"/>
                  </a:lnTo>
                  <a:lnTo>
                    <a:pt x="213772" y="437639"/>
                  </a:lnTo>
                  <a:lnTo>
                    <a:pt x="245662" y="440216"/>
                  </a:lnTo>
                  <a:lnTo>
                    <a:pt x="392118" y="440216"/>
                  </a:lnTo>
                  <a:lnTo>
                    <a:pt x="381430" y="448896"/>
                  </a:lnTo>
                  <a:lnTo>
                    <a:pt x="338630" y="471266"/>
                  </a:lnTo>
                  <a:lnTo>
                    <a:pt x="293006" y="484689"/>
                  </a:lnTo>
                  <a:lnTo>
                    <a:pt x="245969" y="489163"/>
                  </a:lnTo>
                  <a:close/>
                </a:path>
                <a:path w="492125" h="489585">
                  <a:moveTo>
                    <a:pt x="159880" y="364654"/>
                  </a:moveTo>
                  <a:lnTo>
                    <a:pt x="90086" y="364654"/>
                  </a:lnTo>
                  <a:lnTo>
                    <a:pt x="366187" y="89939"/>
                  </a:lnTo>
                  <a:lnTo>
                    <a:pt x="325056" y="65541"/>
                  </a:lnTo>
                  <a:lnTo>
                    <a:pt x="280245" y="51994"/>
                  </a:lnTo>
                  <a:lnTo>
                    <a:pt x="233863" y="49291"/>
                  </a:lnTo>
                  <a:lnTo>
                    <a:pt x="392244" y="49291"/>
                  </a:lnTo>
                  <a:lnTo>
                    <a:pt x="419685" y="71584"/>
                  </a:lnTo>
                  <a:lnTo>
                    <a:pt x="451162" y="109953"/>
                  </a:lnTo>
                  <a:lnTo>
                    <a:pt x="458849" y="124508"/>
                  </a:lnTo>
                  <a:lnTo>
                    <a:pt x="401237" y="124508"/>
                  </a:lnTo>
                  <a:lnTo>
                    <a:pt x="159880" y="364654"/>
                  </a:lnTo>
                  <a:close/>
                </a:path>
                <a:path w="492125" h="489585">
                  <a:moveTo>
                    <a:pt x="392118" y="440216"/>
                  </a:moveTo>
                  <a:lnTo>
                    <a:pt x="245662" y="440216"/>
                  </a:lnTo>
                  <a:lnTo>
                    <a:pt x="283292" y="436655"/>
                  </a:lnTo>
                  <a:lnTo>
                    <a:pt x="319798" y="425952"/>
                  </a:lnTo>
                  <a:lnTo>
                    <a:pt x="354056" y="408080"/>
                  </a:lnTo>
                  <a:lnTo>
                    <a:pt x="384942" y="383009"/>
                  </a:lnTo>
                  <a:lnTo>
                    <a:pt x="414845" y="344762"/>
                  </a:lnTo>
                  <a:lnTo>
                    <a:pt x="433851" y="301782"/>
                  </a:lnTo>
                  <a:lnTo>
                    <a:pt x="441976" y="256168"/>
                  </a:lnTo>
                  <a:lnTo>
                    <a:pt x="439237" y="210018"/>
                  </a:lnTo>
                  <a:lnTo>
                    <a:pt x="425652" y="165432"/>
                  </a:lnTo>
                  <a:lnTo>
                    <a:pt x="401237" y="124508"/>
                  </a:lnTo>
                  <a:lnTo>
                    <a:pt x="458849" y="124508"/>
                  </a:lnTo>
                  <a:lnTo>
                    <a:pt x="473649" y="152533"/>
                  </a:lnTo>
                  <a:lnTo>
                    <a:pt x="487151" y="197917"/>
                  </a:lnTo>
                  <a:lnTo>
                    <a:pt x="491669" y="244696"/>
                  </a:lnTo>
                  <a:lnTo>
                    <a:pt x="487209" y="291460"/>
                  </a:lnTo>
                  <a:lnTo>
                    <a:pt x="473774" y="336801"/>
                  </a:lnTo>
                  <a:lnTo>
                    <a:pt x="451367" y="379310"/>
                  </a:lnTo>
                  <a:lnTo>
                    <a:pt x="419992" y="417578"/>
                  </a:lnTo>
                  <a:lnTo>
                    <a:pt x="392118" y="440216"/>
                  </a:lnTo>
                  <a:close/>
                </a:path>
              </a:pathLst>
            </a:custGeom>
            <a:solidFill>
              <a:srgbClr val="CB2526"/>
            </a:solidFill>
          </p:spPr>
          <p:txBody>
            <a:bodyPr wrap="square" lIns="0" tIns="0" rIns="0" bIns="0" rtlCol="0"/>
            <a:lstStyle/>
            <a:p>
              <a:endParaRPr sz="927">
                <a:latin typeface="Lucida Sans" panose="020B0602030504020204" pitchFamily="34" charset="0"/>
              </a:endParaRPr>
            </a:p>
          </p:txBody>
        </p:sp>
        <p:pic>
          <p:nvPicPr>
            <p:cNvPr id="8" name="object 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85767" y="2616178"/>
              <a:ext cx="196775" cy="214142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1111976" y="2493811"/>
              <a:ext cx="295275" cy="269240"/>
            </a:xfrm>
            <a:custGeom>
              <a:avLst/>
              <a:gdLst/>
              <a:ahLst/>
              <a:cxnLst/>
              <a:rect l="l" t="t" r="r" b="b"/>
              <a:pathLst>
                <a:path w="295275" h="269239">
                  <a:moveTo>
                    <a:pt x="73790" y="269207"/>
                  </a:moveTo>
                  <a:lnTo>
                    <a:pt x="36708" y="239596"/>
                  </a:lnTo>
                  <a:lnTo>
                    <a:pt x="4318" y="179148"/>
                  </a:lnTo>
                  <a:lnTo>
                    <a:pt x="0" y="144393"/>
                  </a:lnTo>
                  <a:lnTo>
                    <a:pt x="3872" y="111602"/>
                  </a:lnTo>
                  <a:lnTo>
                    <a:pt x="32946" y="53707"/>
                  </a:lnTo>
                  <a:lnTo>
                    <a:pt x="79671" y="16261"/>
                  </a:lnTo>
                  <a:lnTo>
                    <a:pt x="122869" y="1864"/>
                  </a:lnTo>
                  <a:lnTo>
                    <a:pt x="145736" y="0"/>
                  </a:lnTo>
                  <a:lnTo>
                    <a:pt x="231518" y="0"/>
                  </a:lnTo>
                  <a:lnTo>
                    <a:pt x="256250" y="4990"/>
                  </a:lnTo>
                  <a:lnTo>
                    <a:pt x="276485" y="18584"/>
                  </a:lnTo>
                  <a:lnTo>
                    <a:pt x="290147" y="38717"/>
                  </a:lnTo>
                  <a:lnTo>
                    <a:pt x="295163" y="63325"/>
                  </a:lnTo>
                  <a:lnTo>
                    <a:pt x="293525" y="79648"/>
                  </a:lnTo>
                  <a:lnTo>
                    <a:pt x="288745" y="95255"/>
                  </a:lnTo>
                  <a:lnTo>
                    <a:pt x="281024" y="109657"/>
                  </a:lnTo>
                  <a:lnTo>
                    <a:pt x="270566" y="122367"/>
                  </a:lnTo>
                  <a:lnTo>
                    <a:pt x="122984" y="122367"/>
                  </a:lnTo>
                  <a:lnTo>
                    <a:pt x="122984" y="195787"/>
                  </a:lnTo>
                  <a:lnTo>
                    <a:pt x="73790" y="220261"/>
                  </a:lnTo>
                  <a:lnTo>
                    <a:pt x="73790" y="269207"/>
                  </a:lnTo>
                  <a:close/>
                </a:path>
              </a:pathLst>
            </a:custGeom>
            <a:solidFill>
              <a:srgbClr val="A2612D"/>
            </a:solidFill>
          </p:spPr>
          <p:txBody>
            <a:bodyPr wrap="square" lIns="0" tIns="0" rIns="0" bIns="0" rtlCol="0"/>
            <a:lstStyle/>
            <a:p>
              <a:endParaRPr sz="927">
                <a:latin typeface="Lucida Sans" panose="020B0602030504020204" pitchFamily="34" charset="0"/>
              </a:endParaRPr>
            </a:p>
          </p:txBody>
        </p:sp>
        <p:pic>
          <p:nvPicPr>
            <p:cNvPr id="10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382542" y="3784785"/>
              <a:ext cx="196775" cy="97893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1128579" y="2830321"/>
              <a:ext cx="254000" cy="413384"/>
            </a:xfrm>
            <a:custGeom>
              <a:avLst/>
              <a:gdLst/>
              <a:ahLst/>
              <a:cxnLst/>
              <a:rect l="l" t="t" r="r" b="b"/>
              <a:pathLst>
                <a:path w="254000" h="413385">
                  <a:moveTo>
                    <a:pt x="180172" y="413295"/>
                  </a:moveTo>
                  <a:lnTo>
                    <a:pt x="0" y="412683"/>
                  </a:lnTo>
                  <a:lnTo>
                    <a:pt x="7994" y="342628"/>
                  </a:lnTo>
                  <a:lnTo>
                    <a:pt x="32590" y="195787"/>
                  </a:lnTo>
                  <a:lnTo>
                    <a:pt x="32590" y="122367"/>
                  </a:lnTo>
                  <a:lnTo>
                    <a:pt x="20292" y="0"/>
                  </a:lnTo>
                  <a:lnTo>
                    <a:pt x="180172" y="0"/>
                  </a:lnTo>
                  <a:lnTo>
                    <a:pt x="223524" y="71584"/>
                  </a:lnTo>
                  <a:lnTo>
                    <a:pt x="246238" y="124546"/>
                  </a:lnTo>
                  <a:lnTo>
                    <a:pt x="253963" y="181409"/>
                  </a:lnTo>
                  <a:lnTo>
                    <a:pt x="253103" y="200605"/>
                  </a:lnTo>
                  <a:lnTo>
                    <a:pt x="250542" y="219572"/>
                  </a:lnTo>
                  <a:lnTo>
                    <a:pt x="246310" y="238195"/>
                  </a:lnTo>
                  <a:lnTo>
                    <a:pt x="240435" y="256359"/>
                  </a:lnTo>
                  <a:lnTo>
                    <a:pt x="180172" y="413295"/>
                  </a:lnTo>
                  <a:close/>
                </a:path>
              </a:pathLst>
            </a:custGeom>
            <a:solidFill>
              <a:srgbClr val="91D0F6"/>
            </a:solidFill>
          </p:spPr>
          <p:txBody>
            <a:bodyPr wrap="square" lIns="0" tIns="0" rIns="0" bIns="0" rtlCol="0"/>
            <a:lstStyle/>
            <a:p>
              <a:endParaRPr sz="927" dirty="0">
                <a:latin typeface="Lucida Sans" panose="020B0602030504020204" pitchFamily="34" charset="0"/>
              </a:endParaRPr>
            </a:p>
          </p:txBody>
        </p:sp>
        <p:sp>
          <p:nvSpPr>
            <p:cNvPr id="12" name="object 12"/>
            <p:cNvSpPr/>
            <p:nvPr/>
          </p:nvSpPr>
          <p:spPr>
            <a:xfrm>
              <a:off x="1128781" y="3242392"/>
              <a:ext cx="264160" cy="203835"/>
            </a:xfrm>
            <a:custGeom>
              <a:avLst/>
              <a:gdLst/>
              <a:ahLst/>
              <a:cxnLst/>
              <a:rect l="l" t="t" r="r" b="b"/>
              <a:pathLst>
                <a:path w="264159" h="203835">
                  <a:moveTo>
                    <a:pt x="139693" y="203741"/>
                  </a:moveTo>
                  <a:lnTo>
                    <a:pt x="32081" y="93305"/>
                  </a:lnTo>
                  <a:lnTo>
                    <a:pt x="16276" y="73090"/>
                  </a:lnTo>
                  <a:lnTo>
                    <a:pt x="5486" y="50208"/>
                  </a:lnTo>
                  <a:lnTo>
                    <a:pt x="0" y="25548"/>
                  </a:lnTo>
                  <a:lnTo>
                    <a:pt x="105" y="0"/>
                  </a:lnTo>
                  <a:lnTo>
                    <a:pt x="179970" y="917"/>
                  </a:lnTo>
                  <a:lnTo>
                    <a:pt x="263907" y="129097"/>
                  </a:lnTo>
                  <a:lnTo>
                    <a:pt x="139693" y="203741"/>
                  </a:lnTo>
                  <a:close/>
                </a:path>
              </a:pathLst>
            </a:custGeom>
            <a:solidFill>
              <a:srgbClr val="0079F5"/>
            </a:solidFill>
          </p:spPr>
          <p:txBody>
            <a:bodyPr wrap="square" lIns="0" tIns="0" rIns="0" bIns="0" rtlCol="0"/>
            <a:lstStyle/>
            <a:p>
              <a:endParaRPr sz="927">
                <a:latin typeface="Lucida Sans" panose="020B0602030504020204" pitchFamily="34" charset="0"/>
              </a:endParaRPr>
            </a:p>
          </p:txBody>
        </p:sp>
        <p:sp>
          <p:nvSpPr>
            <p:cNvPr id="13" name="object 13"/>
            <p:cNvSpPr/>
            <p:nvPr/>
          </p:nvSpPr>
          <p:spPr>
            <a:xfrm>
              <a:off x="767613" y="3287673"/>
              <a:ext cx="713740" cy="497205"/>
            </a:xfrm>
            <a:custGeom>
              <a:avLst/>
              <a:gdLst/>
              <a:ahLst/>
              <a:cxnLst/>
              <a:rect l="l" t="t" r="r" b="b"/>
              <a:pathLst>
                <a:path w="713740" h="497204">
                  <a:moveTo>
                    <a:pt x="399389" y="172237"/>
                  </a:moveTo>
                  <a:lnTo>
                    <a:pt x="297002" y="67919"/>
                  </a:lnTo>
                  <a:lnTo>
                    <a:pt x="245973" y="130022"/>
                  </a:lnTo>
                  <a:lnTo>
                    <a:pt x="233057" y="112890"/>
                  </a:lnTo>
                  <a:lnTo>
                    <a:pt x="200520" y="76606"/>
                  </a:lnTo>
                  <a:lnTo>
                    <a:pt x="162534" y="46609"/>
                  </a:lnTo>
                  <a:lnTo>
                    <a:pt x="119989" y="23444"/>
                  </a:lnTo>
                  <a:lnTo>
                    <a:pt x="73787" y="7645"/>
                  </a:lnTo>
                  <a:lnTo>
                    <a:pt x="63639" y="0"/>
                  </a:lnTo>
                  <a:lnTo>
                    <a:pt x="0" y="81064"/>
                  </a:lnTo>
                  <a:lnTo>
                    <a:pt x="186321" y="225158"/>
                  </a:lnTo>
                  <a:lnTo>
                    <a:pt x="223837" y="245427"/>
                  </a:lnTo>
                  <a:lnTo>
                    <a:pt x="265950" y="252387"/>
                  </a:lnTo>
                  <a:lnTo>
                    <a:pt x="291426" y="249859"/>
                  </a:lnTo>
                  <a:lnTo>
                    <a:pt x="315722" y="242481"/>
                  </a:lnTo>
                  <a:lnTo>
                    <a:pt x="338112" y="230568"/>
                  </a:lnTo>
                  <a:lnTo>
                    <a:pt x="357886" y="214452"/>
                  </a:lnTo>
                  <a:lnTo>
                    <a:pt x="399389" y="172237"/>
                  </a:lnTo>
                  <a:close/>
                </a:path>
                <a:path w="713740" h="497204">
                  <a:moveTo>
                    <a:pt x="713613" y="497116"/>
                  </a:moveTo>
                  <a:lnTo>
                    <a:pt x="692099" y="218732"/>
                  </a:lnTo>
                  <a:lnTo>
                    <a:pt x="684060" y="180568"/>
                  </a:lnTo>
                  <a:lnTo>
                    <a:pt x="666572" y="145618"/>
                  </a:lnTo>
                  <a:lnTo>
                    <a:pt x="625068" y="83820"/>
                  </a:lnTo>
                  <a:lnTo>
                    <a:pt x="501167" y="158775"/>
                  </a:lnTo>
                  <a:lnTo>
                    <a:pt x="566039" y="227914"/>
                  </a:lnTo>
                  <a:lnTo>
                    <a:pt x="566039" y="294297"/>
                  </a:lnTo>
                  <a:lnTo>
                    <a:pt x="571957" y="361289"/>
                  </a:lnTo>
                  <a:lnTo>
                    <a:pt x="589407" y="426453"/>
                  </a:lnTo>
                  <a:lnTo>
                    <a:pt x="615226" y="497116"/>
                  </a:lnTo>
                  <a:lnTo>
                    <a:pt x="713613" y="497116"/>
                  </a:lnTo>
                  <a:close/>
                </a:path>
              </a:pathLst>
            </a:custGeom>
            <a:solidFill>
              <a:srgbClr val="FDC8A6"/>
            </a:solidFill>
          </p:spPr>
          <p:txBody>
            <a:bodyPr wrap="square" lIns="0" tIns="0" rIns="0" bIns="0" rtlCol="0"/>
            <a:lstStyle/>
            <a:p>
              <a:endParaRPr sz="927">
                <a:latin typeface="Lucida Sans" panose="020B0602030504020204" pitchFamily="34" charset="0"/>
              </a:endParaRPr>
            </a:p>
          </p:txBody>
        </p:sp>
        <p:pic>
          <p:nvPicPr>
            <p:cNvPr id="14" name="object 1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34987" y="3230997"/>
              <a:ext cx="195968" cy="176968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981958" y="2830321"/>
              <a:ext cx="253365" cy="440690"/>
            </a:xfrm>
            <a:custGeom>
              <a:avLst/>
              <a:gdLst/>
              <a:ahLst/>
              <a:cxnLst/>
              <a:rect l="l" t="t" r="r" b="b"/>
              <a:pathLst>
                <a:path w="253365" h="440689">
                  <a:moveTo>
                    <a:pt x="154922" y="440522"/>
                  </a:moveTo>
                  <a:lnTo>
                    <a:pt x="16564" y="243816"/>
                  </a:lnTo>
                  <a:lnTo>
                    <a:pt x="4693" y="220509"/>
                  </a:lnTo>
                  <a:lnTo>
                    <a:pt x="0" y="195252"/>
                  </a:lnTo>
                  <a:lnTo>
                    <a:pt x="2512" y="169650"/>
                  </a:lnTo>
                  <a:lnTo>
                    <a:pt x="71600" y="42828"/>
                  </a:lnTo>
                  <a:lnTo>
                    <a:pt x="103038" y="11433"/>
                  </a:lnTo>
                  <a:lnTo>
                    <a:pt x="146005" y="0"/>
                  </a:lnTo>
                  <a:lnTo>
                    <a:pt x="166913" y="0"/>
                  </a:lnTo>
                  <a:lnTo>
                    <a:pt x="190789" y="4827"/>
                  </a:lnTo>
                  <a:lnTo>
                    <a:pt x="210342" y="17972"/>
                  </a:lnTo>
                  <a:lnTo>
                    <a:pt x="223553" y="37427"/>
                  </a:lnTo>
                  <a:lnTo>
                    <a:pt x="228405" y="61183"/>
                  </a:lnTo>
                  <a:lnTo>
                    <a:pt x="223553" y="84940"/>
                  </a:lnTo>
                  <a:lnTo>
                    <a:pt x="210342" y="104394"/>
                  </a:lnTo>
                  <a:lnTo>
                    <a:pt x="190789" y="117539"/>
                  </a:lnTo>
                  <a:lnTo>
                    <a:pt x="166913" y="122367"/>
                  </a:lnTo>
                  <a:lnTo>
                    <a:pt x="154614" y="122367"/>
                  </a:lnTo>
                  <a:lnTo>
                    <a:pt x="105420" y="195787"/>
                  </a:lnTo>
                  <a:lnTo>
                    <a:pt x="188435" y="308977"/>
                  </a:lnTo>
                  <a:lnTo>
                    <a:pt x="228405" y="315095"/>
                  </a:lnTo>
                  <a:lnTo>
                    <a:pt x="230865" y="355476"/>
                  </a:lnTo>
                  <a:lnTo>
                    <a:pt x="253310" y="391575"/>
                  </a:lnTo>
                  <a:lnTo>
                    <a:pt x="154922" y="440522"/>
                  </a:lnTo>
                  <a:close/>
                </a:path>
              </a:pathLst>
            </a:custGeom>
            <a:solidFill>
              <a:srgbClr val="FDC8A6"/>
            </a:solidFill>
          </p:spPr>
          <p:txBody>
            <a:bodyPr wrap="square" lIns="0" tIns="0" rIns="0" bIns="0" rtlCol="0"/>
            <a:lstStyle/>
            <a:p>
              <a:endParaRPr sz="927">
                <a:latin typeface="Lucida Sans" panose="020B0602030504020204" pitchFamily="34" charset="0"/>
              </a:endParaRPr>
            </a:p>
          </p:txBody>
        </p:sp>
      </p:grpSp>
      <p:grpSp>
        <p:nvGrpSpPr>
          <p:cNvPr id="17" name="object 17"/>
          <p:cNvGrpSpPr/>
          <p:nvPr/>
        </p:nvGrpSpPr>
        <p:grpSpPr>
          <a:xfrm>
            <a:off x="713334" y="237243"/>
            <a:ext cx="535095" cy="952611"/>
            <a:chOff x="863673" y="275672"/>
            <a:chExt cx="962660" cy="1788795"/>
          </a:xfrm>
        </p:grpSpPr>
        <p:sp>
          <p:nvSpPr>
            <p:cNvPr id="18" name="object 18"/>
            <p:cNvSpPr/>
            <p:nvPr/>
          </p:nvSpPr>
          <p:spPr>
            <a:xfrm>
              <a:off x="1132127" y="773658"/>
              <a:ext cx="605155" cy="970280"/>
            </a:xfrm>
            <a:custGeom>
              <a:avLst/>
              <a:gdLst/>
              <a:ahLst/>
              <a:cxnLst/>
              <a:rect l="l" t="t" r="r" b="b"/>
              <a:pathLst>
                <a:path w="605155" h="970280">
                  <a:moveTo>
                    <a:pt x="300349" y="969992"/>
                  </a:moveTo>
                  <a:lnTo>
                    <a:pt x="264794" y="946579"/>
                  </a:lnTo>
                  <a:lnTo>
                    <a:pt x="267007" y="937638"/>
                  </a:lnTo>
                  <a:lnTo>
                    <a:pt x="272618" y="929865"/>
                  </a:lnTo>
                  <a:lnTo>
                    <a:pt x="281151" y="924275"/>
                  </a:lnTo>
                  <a:lnTo>
                    <a:pt x="309666" y="912207"/>
                  </a:lnTo>
                  <a:lnTo>
                    <a:pt x="3473" y="191080"/>
                  </a:lnTo>
                  <a:lnTo>
                    <a:pt x="1390" y="184357"/>
                  </a:lnTo>
                  <a:lnTo>
                    <a:pt x="205" y="176601"/>
                  </a:lnTo>
                  <a:lnTo>
                    <a:pt x="0" y="168759"/>
                  </a:lnTo>
                  <a:lnTo>
                    <a:pt x="859" y="161774"/>
                  </a:lnTo>
                  <a:lnTo>
                    <a:pt x="17968" y="86637"/>
                  </a:lnTo>
                  <a:lnTo>
                    <a:pt x="41600" y="63014"/>
                  </a:lnTo>
                  <a:lnTo>
                    <a:pt x="36251" y="50415"/>
                  </a:lnTo>
                  <a:lnTo>
                    <a:pt x="39932" y="41336"/>
                  </a:lnTo>
                  <a:lnTo>
                    <a:pt x="47879" y="37972"/>
                  </a:lnTo>
                  <a:lnTo>
                    <a:pt x="47694" y="37684"/>
                  </a:lnTo>
                  <a:lnTo>
                    <a:pt x="40825" y="21578"/>
                  </a:lnTo>
                  <a:lnTo>
                    <a:pt x="42298" y="17948"/>
                  </a:lnTo>
                  <a:lnTo>
                    <a:pt x="84711" y="0"/>
                  </a:lnTo>
                  <a:lnTo>
                    <a:pt x="88350" y="1470"/>
                  </a:lnTo>
                  <a:lnTo>
                    <a:pt x="94925" y="16946"/>
                  </a:lnTo>
                  <a:lnTo>
                    <a:pt x="95246" y="17930"/>
                  </a:lnTo>
                  <a:lnTo>
                    <a:pt x="103193" y="14566"/>
                  </a:lnTo>
                  <a:lnTo>
                    <a:pt x="112292" y="18239"/>
                  </a:lnTo>
                  <a:lnTo>
                    <a:pt x="117641" y="30842"/>
                  </a:lnTo>
                  <a:lnTo>
                    <a:pt x="123584" y="28325"/>
                  </a:lnTo>
                  <a:lnTo>
                    <a:pt x="130171" y="26610"/>
                  </a:lnTo>
                  <a:lnTo>
                    <a:pt x="137541" y="26412"/>
                  </a:lnTo>
                  <a:lnTo>
                    <a:pt x="144805" y="27669"/>
                  </a:lnTo>
                  <a:lnTo>
                    <a:pt x="217066" y="70291"/>
                  </a:lnTo>
                  <a:lnTo>
                    <a:pt x="542546" y="813675"/>
                  </a:lnTo>
                  <a:lnTo>
                    <a:pt x="571062" y="801607"/>
                  </a:lnTo>
                  <a:lnTo>
                    <a:pt x="581020" y="799374"/>
                  </a:lnTo>
                  <a:lnTo>
                    <a:pt x="590518" y="800755"/>
                  </a:lnTo>
                  <a:lnTo>
                    <a:pt x="598493" y="805386"/>
                  </a:lnTo>
                  <a:lnTo>
                    <a:pt x="603888" y="812901"/>
                  </a:lnTo>
                  <a:lnTo>
                    <a:pt x="604933" y="819458"/>
                  </a:lnTo>
                  <a:lnTo>
                    <a:pt x="603063" y="827344"/>
                  </a:lnTo>
                  <a:lnTo>
                    <a:pt x="598281" y="836559"/>
                  </a:lnTo>
                  <a:lnTo>
                    <a:pt x="590585" y="847104"/>
                  </a:lnTo>
                  <a:lnTo>
                    <a:pt x="300349" y="969992"/>
                  </a:lnTo>
                  <a:close/>
                </a:path>
              </a:pathLst>
            </a:custGeom>
            <a:solidFill>
              <a:srgbClr val="FAECE6"/>
            </a:solidFill>
          </p:spPr>
          <p:txBody>
            <a:bodyPr wrap="square" lIns="0" tIns="0" rIns="0" bIns="0" rtlCol="0"/>
            <a:lstStyle/>
            <a:p>
              <a:endParaRPr sz="927">
                <a:latin typeface="Lucida Sans" panose="020B0602030504020204" pitchFamily="34" charset="0"/>
              </a:endParaRPr>
            </a:p>
          </p:txBody>
        </p:sp>
        <p:sp>
          <p:nvSpPr>
            <p:cNvPr id="19" name="object 19"/>
            <p:cNvSpPr/>
            <p:nvPr/>
          </p:nvSpPr>
          <p:spPr>
            <a:xfrm>
              <a:off x="1154413" y="821769"/>
              <a:ext cx="431800" cy="693420"/>
            </a:xfrm>
            <a:custGeom>
              <a:avLst/>
              <a:gdLst/>
              <a:ahLst/>
              <a:cxnLst/>
              <a:rect l="l" t="t" r="r" b="b"/>
              <a:pathLst>
                <a:path w="431800" h="693419">
                  <a:moveTo>
                    <a:pt x="238161" y="692803"/>
                  </a:moveTo>
                  <a:lnTo>
                    <a:pt x="3615" y="140426"/>
                  </a:lnTo>
                  <a:lnTo>
                    <a:pt x="1516" y="133699"/>
                  </a:lnTo>
                  <a:lnTo>
                    <a:pt x="280" y="125931"/>
                  </a:lnTo>
                  <a:lnTo>
                    <a:pt x="0" y="118071"/>
                  </a:lnTo>
                  <a:lnTo>
                    <a:pt x="766" y="111066"/>
                  </a:lnTo>
                  <a:lnTo>
                    <a:pt x="13287" y="51780"/>
                  </a:lnTo>
                  <a:lnTo>
                    <a:pt x="98729" y="1855"/>
                  </a:lnTo>
                  <a:lnTo>
                    <a:pt x="112651" y="0"/>
                  </a:lnTo>
                  <a:lnTo>
                    <a:pt x="119875" y="1321"/>
                  </a:lnTo>
                  <a:lnTo>
                    <a:pt x="177479" y="36297"/>
                  </a:lnTo>
                  <a:lnTo>
                    <a:pt x="431175" y="611137"/>
                  </a:lnTo>
                  <a:lnTo>
                    <a:pt x="386151" y="646023"/>
                  </a:lnTo>
                  <a:lnTo>
                    <a:pt x="338980" y="671250"/>
                  </a:lnTo>
                  <a:lnTo>
                    <a:pt x="289652" y="686838"/>
                  </a:lnTo>
                  <a:lnTo>
                    <a:pt x="238161" y="692803"/>
                  </a:lnTo>
                  <a:close/>
                </a:path>
              </a:pathLst>
            </a:custGeom>
            <a:solidFill>
              <a:srgbClr val="B55049"/>
            </a:solidFill>
          </p:spPr>
          <p:txBody>
            <a:bodyPr wrap="square" lIns="0" tIns="0" rIns="0" bIns="0" rtlCol="0"/>
            <a:lstStyle/>
            <a:p>
              <a:endParaRPr sz="927">
                <a:latin typeface="Lucida Sans" panose="020B0602030504020204" pitchFamily="34" charset="0"/>
              </a:endParaRPr>
            </a:p>
          </p:txBody>
        </p:sp>
        <p:pic>
          <p:nvPicPr>
            <p:cNvPr id="20" name="object 2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591900" y="1918497"/>
              <a:ext cx="233891" cy="145620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1471143" y="1487283"/>
              <a:ext cx="259079" cy="501015"/>
            </a:xfrm>
            <a:custGeom>
              <a:avLst/>
              <a:gdLst/>
              <a:ahLst/>
              <a:cxnLst/>
              <a:rect l="l" t="t" r="r" b="b"/>
              <a:pathLst>
                <a:path w="259080" h="501014">
                  <a:moveTo>
                    <a:pt x="204682" y="500483"/>
                  </a:moveTo>
                  <a:lnTo>
                    <a:pt x="201194" y="498280"/>
                  </a:lnTo>
                  <a:lnTo>
                    <a:pt x="0" y="24437"/>
                  </a:lnTo>
                  <a:lnTo>
                    <a:pt x="57757" y="0"/>
                  </a:lnTo>
                  <a:lnTo>
                    <a:pt x="258952" y="473838"/>
                  </a:lnTo>
                  <a:lnTo>
                    <a:pt x="258029" y="477777"/>
                  </a:lnTo>
                  <a:lnTo>
                    <a:pt x="219537" y="498573"/>
                  </a:lnTo>
                  <a:lnTo>
                    <a:pt x="204682" y="500483"/>
                  </a:lnTo>
                  <a:close/>
                </a:path>
              </a:pathLst>
            </a:custGeom>
            <a:solidFill>
              <a:srgbClr val="787062"/>
            </a:solidFill>
          </p:spPr>
          <p:txBody>
            <a:bodyPr wrap="square" lIns="0" tIns="0" rIns="0" bIns="0" rtlCol="0"/>
            <a:lstStyle/>
            <a:p>
              <a:endParaRPr sz="927">
                <a:latin typeface="Lucida Sans" panose="020B0602030504020204" pitchFamily="34" charset="0"/>
              </a:endParaRPr>
            </a:p>
          </p:txBody>
        </p:sp>
        <p:sp>
          <p:nvSpPr>
            <p:cNvPr id="22" name="object 22"/>
            <p:cNvSpPr/>
            <p:nvPr/>
          </p:nvSpPr>
          <p:spPr>
            <a:xfrm>
              <a:off x="1158900" y="939493"/>
              <a:ext cx="282575" cy="551815"/>
            </a:xfrm>
            <a:custGeom>
              <a:avLst/>
              <a:gdLst/>
              <a:ahLst/>
              <a:cxnLst/>
              <a:rect l="l" t="t" r="r" b="b"/>
              <a:pathLst>
                <a:path w="282575" h="551815">
                  <a:moveTo>
                    <a:pt x="6042" y="38978"/>
                  </a:moveTo>
                  <a:lnTo>
                    <a:pt x="0" y="24743"/>
                  </a:lnTo>
                  <a:lnTo>
                    <a:pt x="58484" y="0"/>
                  </a:lnTo>
                  <a:lnTo>
                    <a:pt x="64527" y="14230"/>
                  </a:lnTo>
                  <a:lnTo>
                    <a:pt x="6042" y="38978"/>
                  </a:lnTo>
                  <a:close/>
                </a:path>
                <a:path w="282575" h="551815">
                  <a:moveTo>
                    <a:pt x="42302" y="124373"/>
                  </a:moveTo>
                  <a:lnTo>
                    <a:pt x="36259" y="110143"/>
                  </a:lnTo>
                  <a:lnTo>
                    <a:pt x="94744" y="85395"/>
                  </a:lnTo>
                  <a:lnTo>
                    <a:pt x="100787" y="99626"/>
                  </a:lnTo>
                  <a:lnTo>
                    <a:pt x="42302" y="124373"/>
                  </a:lnTo>
                  <a:close/>
                </a:path>
                <a:path w="282575" h="551815">
                  <a:moveTo>
                    <a:pt x="78561" y="209773"/>
                  </a:moveTo>
                  <a:lnTo>
                    <a:pt x="72519" y="195538"/>
                  </a:lnTo>
                  <a:lnTo>
                    <a:pt x="131004" y="170791"/>
                  </a:lnTo>
                  <a:lnTo>
                    <a:pt x="137050" y="185026"/>
                  </a:lnTo>
                  <a:lnTo>
                    <a:pt x="78561" y="209773"/>
                  </a:lnTo>
                  <a:close/>
                </a:path>
                <a:path w="282575" h="551815">
                  <a:moveTo>
                    <a:pt x="114821" y="295169"/>
                  </a:moveTo>
                  <a:lnTo>
                    <a:pt x="108778" y="280934"/>
                  </a:lnTo>
                  <a:lnTo>
                    <a:pt x="167263" y="256187"/>
                  </a:lnTo>
                  <a:lnTo>
                    <a:pt x="173310" y="270421"/>
                  </a:lnTo>
                  <a:lnTo>
                    <a:pt x="114821" y="295169"/>
                  </a:lnTo>
                  <a:close/>
                </a:path>
                <a:path w="282575" h="551815">
                  <a:moveTo>
                    <a:pt x="151081" y="380564"/>
                  </a:moveTo>
                  <a:lnTo>
                    <a:pt x="145038" y="366330"/>
                  </a:lnTo>
                  <a:lnTo>
                    <a:pt x="203527" y="341586"/>
                  </a:lnTo>
                  <a:lnTo>
                    <a:pt x="209569" y="355817"/>
                  </a:lnTo>
                  <a:lnTo>
                    <a:pt x="151081" y="380564"/>
                  </a:lnTo>
                  <a:close/>
                </a:path>
                <a:path w="282575" h="551815">
                  <a:moveTo>
                    <a:pt x="187340" y="465960"/>
                  </a:moveTo>
                  <a:lnTo>
                    <a:pt x="181298" y="451729"/>
                  </a:lnTo>
                  <a:lnTo>
                    <a:pt x="239786" y="426982"/>
                  </a:lnTo>
                  <a:lnTo>
                    <a:pt x="245829" y="441213"/>
                  </a:lnTo>
                  <a:lnTo>
                    <a:pt x="187340" y="465960"/>
                  </a:lnTo>
                  <a:close/>
                </a:path>
                <a:path w="282575" h="551815">
                  <a:moveTo>
                    <a:pt x="223600" y="551360"/>
                  </a:moveTo>
                  <a:lnTo>
                    <a:pt x="217557" y="537125"/>
                  </a:lnTo>
                  <a:lnTo>
                    <a:pt x="276046" y="512378"/>
                  </a:lnTo>
                  <a:lnTo>
                    <a:pt x="282089" y="526612"/>
                  </a:lnTo>
                  <a:lnTo>
                    <a:pt x="223600" y="551360"/>
                  </a:lnTo>
                  <a:close/>
                </a:path>
                <a:path w="282575" h="551815">
                  <a:moveTo>
                    <a:pt x="24170" y="81677"/>
                  </a:moveTo>
                  <a:lnTo>
                    <a:pt x="18127" y="67443"/>
                  </a:lnTo>
                  <a:lnTo>
                    <a:pt x="56417" y="51244"/>
                  </a:lnTo>
                  <a:lnTo>
                    <a:pt x="62460" y="65475"/>
                  </a:lnTo>
                  <a:lnTo>
                    <a:pt x="24170" y="81677"/>
                  </a:lnTo>
                  <a:close/>
                </a:path>
                <a:path w="282575" h="551815">
                  <a:moveTo>
                    <a:pt x="60430" y="167073"/>
                  </a:moveTo>
                  <a:lnTo>
                    <a:pt x="54387" y="152839"/>
                  </a:lnTo>
                  <a:lnTo>
                    <a:pt x="92677" y="136640"/>
                  </a:lnTo>
                  <a:lnTo>
                    <a:pt x="98720" y="150871"/>
                  </a:lnTo>
                  <a:lnTo>
                    <a:pt x="60430" y="167073"/>
                  </a:lnTo>
                  <a:close/>
                </a:path>
                <a:path w="282575" h="551815">
                  <a:moveTo>
                    <a:pt x="96693" y="252469"/>
                  </a:moveTo>
                  <a:lnTo>
                    <a:pt x="90647" y="238238"/>
                  </a:lnTo>
                  <a:lnTo>
                    <a:pt x="128937" y="222036"/>
                  </a:lnTo>
                  <a:lnTo>
                    <a:pt x="134979" y="236270"/>
                  </a:lnTo>
                  <a:lnTo>
                    <a:pt x="96693" y="252469"/>
                  </a:lnTo>
                  <a:close/>
                </a:path>
                <a:path w="282575" h="551815">
                  <a:moveTo>
                    <a:pt x="132953" y="337865"/>
                  </a:moveTo>
                  <a:lnTo>
                    <a:pt x="126906" y="323634"/>
                  </a:lnTo>
                  <a:lnTo>
                    <a:pt x="165196" y="307432"/>
                  </a:lnTo>
                  <a:lnTo>
                    <a:pt x="171239" y="321666"/>
                  </a:lnTo>
                  <a:lnTo>
                    <a:pt x="132953" y="337865"/>
                  </a:lnTo>
                  <a:close/>
                </a:path>
                <a:path w="282575" h="551815">
                  <a:moveTo>
                    <a:pt x="169212" y="423264"/>
                  </a:moveTo>
                  <a:lnTo>
                    <a:pt x="163170" y="409030"/>
                  </a:lnTo>
                  <a:lnTo>
                    <a:pt x="201456" y="392831"/>
                  </a:lnTo>
                  <a:lnTo>
                    <a:pt x="207498" y="407062"/>
                  </a:lnTo>
                  <a:lnTo>
                    <a:pt x="169212" y="423264"/>
                  </a:lnTo>
                  <a:close/>
                </a:path>
                <a:path w="282575" h="551815">
                  <a:moveTo>
                    <a:pt x="205472" y="508660"/>
                  </a:moveTo>
                  <a:lnTo>
                    <a:pt x="199429" y="494425"/>
                  </a:lnTo>
                  <a:lnTo>
                    <a:pt x="237715" y="478227"/>
                  </a:lnTo>
                  <a:lnTo>
                    <a:pt x="243762" y="492458"/>
                  </a:lnTo>
                  <a:lnTo>
                    <a:pt x="205472" y="508660"/>
                  </a:lnTo>
                  <a:close/>
                </a:path>
              </a:pathLst>
            </a:custGeom>
            <a:solidFill>
              <a:srgbClr val="FAECE6"/>
            </a:solidFill>
          </p:spPr>
          <p:txBody>
            <a:bodyPr wrap="square" lIns="0" tIns="0" rIns="0" bIns="0" rtlCol="0"/>
            <a:lstStyle/>
            <a:p>
              <a:endParaRPr sz="927">
                <a:latin typeface="Lucida Sans" panose="020B0602030504020204" pitchFamily="34" charset="0"/>
              </a:endParaRPr>
            </a:p>
          </p:txBody>
        </p:sp>
        <p:sp>
          <p:nvSpPr>
            <p:cNvPr id="23" name="object 23"/>
            <p:cNvSpPr/>
            <p:nvPr/>
          </p:nvSpPr>
          <p:spPr>
            <a:xfrm>
              <a:off x="975501" y="275672"/>
              <a:ext cx="226695" cy="509905"/>
            </a:xfrm>
            <a:custGeom>
              <a:avLst/>
              <a:gdLst/>
              <a:ahLst/>
              <a:cxnLst/>
              <a:rect l="l" t="t" r="r" b="b"/>
              <a:pathLst>
                <a:path w="226694" h="509905">
                  <a:moveTo>
                    <a:pt x="214191" y="509474"/>
                  </a:moveTo>
                  <a:lnTo>
                    <a:pt x="0" y="5026"/>
                  </a:lnTo>
                  <a:lnTo>
                    <a:pt x="11878" y="0"/>
                  </a:lnTo>
                  <a:lnTo>
                    <a:pt x="226073" y="504444"/>
                  </a:lnTo>
                  <a:lnTo>
                    <a:pt x="214191" y="509474"/>
                  </a:lnTo>
                  <a:close/>
                </a:path>
              </a:pathLst>
            </a:custGeom>
            <a:solidFill>
              <a:srgbClr val="787062"/>
            </a:solidFill>
          </p:spPr>
          <p:txBody>
            <a:bodyPr wrap="square" lIns="0" tIns="0" rIns="0" bIns="0" rtlCol="0"/>
            <a:lstStyle/>
            <a:p>
              <a:endParaRPr sz="927">
                <a:latin typeface="Lucida Sans" panose="020B0602030504020204" pitchFamily="34" charset="0"/>
              </a:endParaRPr>
            </a:p>
          </p:txBody>
        </p:sp>
        <p:pic>
          <p:nvPicPr>
            <p:cNvPr id="24" name="object 2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387605" y="1421199"/>
              <a:ext cx="206214" cy="114476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596359" y="1933238"/>
              <a:ext cx="216675" cy="102157"/>
            </a:xfrm>
            <a:prstGeom prst="rect">
              <a:avLst/>
            </a:prstGeom>
          </p:spPr>
        </p:pic>
        <p:sp>
          <p:nvSpPr>
            <p:cNvPr id="26" name="object 26"/>
            <p:cNvSpPr/>
            <p:nvPr/>
          </p:nvSpPr>
          <p:spPr>
            <a:xfrm>
              <a:off x="863673" y="1570530"/>
              <a:ext cx="402590" cy="287655"/>
            </a:xfrm>
            <a:custGeom>
              <a:avLst/>
              <a:gdLst/>
              <a:ahLst/>
              <a:cxnLst/>
              <a:rect l="l" t="t" r="r" b="b"/>
              <a:pathLst>
                <a:path w="402590" h="287655">
                  <a:moveTo>
                    <a:pt x="402078" y="287257"/>
                  </a:moveTo>
                  <a:lnTo>
                    <a:pt x="0" y="287257"/>
                  </a:lnTo>
                  <a:lnTo>
                    <a:pt x="0" y="0"/>
                  </a:lnTo>
                  <a:lnTo>
                    <a:pt x="402078" y="0"/>
                  </a:lnTo>
                  <a:lnTo>
                    <a:pt x="402078" y="287257"/>
                  </a:lnTo>
                  <a:close/>
                </a:path>
              </a:pathLst>
            </a:custGeom>
            <a:solidFill>
              <a:srgbClr val="4A7BA6"/>
            </a:solidFill>
          </p:spPr>
          <p:txBody>
            <a:bodyPr wrap="square" lIns="0" tIns="0" rIns="0" bIns="0" rtlCol="0"/>
            <a:lstStyle/>
            <a:p>
              <a:endParaRPr sz="927">
                <a:latin typeface="Lucida Sans" panose="020B0602030504020204" pitchFamily="34" charset="0"/>
              </a:endParaRPr>
            </a:p>
          </p:txBody>
        </p:sp>
        <p:sp>
          <p:nvSpPr>
            <p:cNvPr id="27" name="object 27"/>
            <p:cNvSpPr/>
            <p:nvPr/>
          </p:nvSpPr>
          <p:spPr>
            <a:xfrm>
              <a:off x="863673" y="1318687"/>
              <a:ext cx="402590" cy="746125"/>
            </a:xfrm>
            <a:custGeom>
              <a:avLst/>
              <a:gdLst/>
              <a:ahLst/>
              <a:cxnLst/>
              <a:rect l="l" t="t" r="r" b="b"/>
              <a:pathLst>
                <a:path w="402590" h="746125">
                  <a:moveTo>
                    <a:pt x="207054" y="745639"/>
                  </a:moveTo>
                  <a:lnTo>
                    <a:pt x="150764" y="742356"/>
                  </a:lnTo>
                  <a:lnTo>
                    <a:pt x="95656" y="732940"/>
                  </a:lnTo>
                  <a:lnTo>
                    <a:pt x="44166" y="717342"/>
                  </a:lnTo>
                  <a:lnTo>
                    <a:pt x="12943" y="691552"/>
                  </a:lnTo>
                  <a:lnTo>
                    <a:pt x="0" y="653215"/>
                  </a:lnTo>
                  <a:lnTo>
                    <a:pt x="0" y="224298"/>
                  </a:lnTo>
                  <a:lnTo>
                    <a:pt x="10505" y="185758"/>
                  </a:lnTo>
                  <a:lnTo>
                    <a:pt x="83766" y="91818"/>
                  </a:lnTo>
                  <a:lnTo>
                    <a:pt x="83766" y="0"/>
                  </a:lnTo>
                  <a:lnTo>
                    <a:pt x="318311" y="0"/>
                  </a:lnTo>
                  <a:lnTo>
                    <a:pt x="318311" y="91818"/>
                  </a:lnTo>
                  <a:lnTo>
                    <a:pt x="384880" y="175209"/>
                  </a:lnTo>
                  <a:lnTo>
                    <a:pt x="391573" y="185758"/>
                  </a:lnTo>
                  <a:lnTo>
                    <a:pt x="397039" y="198511"/>
                  </a:lnTo>
                  <a:lnTo>
                    <a:pt x="400726" y="211886"/>
                  </a:lnTo>
                  <a:lnTo>
                    <a:pt x="402078" y="224298"/>
                  </a:lnTo>
                  <a:lnTo>
                    <a:pt x="402078" y="653215"/>
                  </a:lnTo>
                  <a:lnTo>
                    <a:pt x="389352" y="692084"/>
                  </a:lnTo>
                  <a:lnTo>
                    <a:pt x="358650" y="719152"/>
                  </a:lnTo>
                  <a:lnTo>
                    <a:pt x="313433" y="733989"/>
                  </a:lnTo>
                  <a:lnTo>
                    <a:pt x="262089" y="742834"/>
                  </a:lnTo>
                  <a:lnTo>
                    <a:pt x="207054" y="745639"/>
                  </a:lnTo>
                  <a:close/>
                </a:path>
              </a:pathLst>
            </a:custGeom>
            <a:solidFill>
              <a:srgbClr val="FAECE6"/>
            </a:solidFill>
          </p:spPr>
          <p:txBody>
            <a:bodyPr wrap="square" lIns="0" tIns="0" rIns="0" bIns="0" rtlCol="0"/>
            <a:lstStyle/>
            <a:p>
              <a:endParaRPr sz="927">
                <a:latin typeface="Lucida Sans" panose="020B0602030504020204" pitchFamily="34" charset="0"/>
              </a:endParaRPr>
            </a:p>
          </p:txBody>
        </p:sp>
        <p:sp>
          <p:nvSpPr>
            <p:cNvPr id="28" name="object 28"/>
            <p:cNvSpPr/>
            <p:nvPr/>
          </p:nvSpPr>
          <p:spPr>
            <a:xfrm>
              <a:off x="863663" y="1253349"/>
              <a:ext cx="402590" cy="625475"/>
            </a:xfrm>
            <a:custGeom>
              <a:avLst/>
              <a:gdLst/>
              <a:ahLst/>
              <a:cxnLst/>
              <a:rect l="l" t="t" r="r" b="b"/>
              <a:pathLst>
                <a:path w="402590" h="625475">
                  <a:moveTo>
                    <a:pt x="361721" y="35826"/>
                  </a:moveTo>
                  <a:lnTo>
                    <a:pt x="298716" y="5486"/>
                  </a:lnTo>
                  <a:lnTo>
                    <a:pt x="252234" y="1371"/>
                  </a:lnTo>
                  <a:lnTo>
                    <a:pt x="204025" y="0"/>
                  </a:lnTo>
                  <a:lnTo>
                    <a:pt x="155143" y="1409"/>
                  </a:lnTo>
                  <a:lnTo>
                    <a:pt x="106692" y="5613"/>
                  </a:lnTo>
                  <a:lnTo>
                    <a:pt x="59753" y="12598"/>
                  </a:lnTo>
                  <a:lnTo>
                    <a:pt x="40360" y="35826"/>
                  </a:lnTo>
                  <a:lnTo>
                    <a:pt x="40360" y="94856"/>
                  </a:lnTo>
                  <a:lnTo>
                    <a:pt x="101714" y="126022"/>
                  </a:lnTo>
                  <a:lnTo>
                    <a:pt x="147231" y="130365"/>
                  </a:lnTo>
                  <a:lnTo>
                    <a:pt x="195135" y="131762"/>
                  </a:lnTo>
                  <a:lnTo>
                    <a:pt x="244322" y="130200"/>
                  </a:lnTo>
                  <a:lnTo>
                    <a:pt x="293751" y="125679"/>
                  </a:lnTo>
                  <a:lnTo>
                    <a:pt x="342353" y="118173"/>
                  </a:lnTo>
                  <a:lnTo>
                    <a:pt x="361721" y="94856"/>
                  </a:lnTo>
                  <a:lnTo>
                    <a:pt x="361721" y="35826"/>
                  </a:lnTo>
                  <a:close/>
                </a:path>
                <a:path w="402590" h="625475">
                  <a:moveTo>
                    <a:pt x="402082" y="356539"/>
                  </a:moveTo>
                  <a:lnTo>
                    <a:pt x="350100" y="361721"/>
                  </a:lnTo>
                  <a:lnTo>
                    <a:pt x="298615" y="365417"/>
                  </a:lnTo>
                  <a:lnTo>
                    <a:pt x="247611" y="367639"/>
                  </a:lnTo>
                  <a:lnTo>
                    <a:pt x="197104" y="368376"/>
                  </a:lnTo>
                  <a:lnTo>
                    <a:pt x="147091" y="367626"/>
                  </a:lnTo>
                  <a:lnTo>
                    <a:pt x="97561" y="365404"/>
                  </a:lnTo>
                  <a:lnTo>
                    <a:pt x="48539" y="361708"/>
                  </a:lnTo>
                  <a:lnTo>
                    <a:pt x="0" y="356539"/>
                  </a:lnTo>
                  <a:lnTo>
                    <a:pt x="0" y="604443"/>
                  </a:lnTo>
                  <a:lnTo>
                    <a:pt x="51993" y="613638"/>
                  </a:lnTo>
                  <a:lnTo>
                    <a:pt x="103492" y="620204"/>
                  </a:lnTo>
                  <a:lnTo>
                    <a:pt x="154495" y="624141"/>
                  </a:lnTo>
                  <a:lnTo>
                    <a:pt x="205003" y="625449"/>
                  </a:lnTo>
                  <a:lnTo>
                    <a:pt x="255003" y="624128"/>
                  </a:lnTo>
                  <a:lnTo>
                    <a:pt x="304520" y="620191"/>
                  </a:lnTo>
                  <a:lnTo>
                    <a:pt x="353542" y="613625"/>
                  </a:lnTo>
                  <a:lnTo>
                    <a:pt x="402082" y="604443"/>
                  </a:lnTo>
                  <a:lnTo>
                    <a:pt x="402082" y="356539"/>
                  </a:lnTo>
                  <a:close/>
                </a:path>
              </a:pathLst>
            </a:custGeom>
            <a:solidFill>
              <a:srgbClr val="B55049"/>
            </a:solidFill>
          </p:spPr>
          <p:txBody>
            <a:bodyPr wrap="square" lIns="0" tIns="0" rIns="0" bIns="0" rtlCol="0"/>
            <a:lstStyle/>
            <a:p>
              <a:endParaRPr sz="927">
                <a:latin typeface="Lucida Sans" panose="020B0602030504020204" pitchFamily="34" charset="0"/>
              </a:endParaRPr>
            </a:p>
          </p:txBody>
        </p:sp>
        <p:sp>
          <p:nvSpPr>
            <p:cNvPr id="29" name="object 29"/>
            <p:cNvSpPr/>
            <p:nvPr/>
          </p:nvSpPr>
          <p:spPr>
            <a:xfrm>
              <a:off x="876693" y="1270736"/>
              <a:ext cx="376555" cy="497840"/>
            </a:xfrm>
            <a:custGeom>
              <a:avLst/>
              <a:gdLst/>
              <a:ahLst/>
              <a:cxnLst/>
              <a:rect l="l" t="t" r="r" b="b"/>
              <a:pathLst>
                <a:path w="376555" h="497839">
                  <a:moveTo>
                    <a:pt x="65303" y="496417"/>
                  </a:moveTo>
                  <a:lnTo>
                    <a:pt x="64249" y="467956"/>
                  </a:lnTo>
                  <a:lnTo>
                    <a:pt x="64096" y="463727"/>
                  </a:lnTo>
                  <a:lnTo>
                    <a:pt x="63093" y="436714"/>
                  </a:lnTo>
                  <a:lnTo>
                    <a:pt x="37757" y="436714"/>
                  </a:lnTo>
                  <a:lnTo>
                    <a:pt x="33324" y="463727"/>
                  </a:lnTo>
                  <a:lnTo>
                    <a:pt x="32461" y="463727"/>
                  </a:lnTo>
                  <a:lnTo>
                    <a:pt x="27927" y="436714"/>
                  </a:lnTo>
                  <a:lnTo>
                    <a:pt x="2311" y="436714"/>
                  </a:lnTo>
                  <a:lnTo>
                    <a:pt x="0" y="496417"/>
                  </a:lnTo>
                  <a:lnTo>
                    <a:pt x="18008" y="496417"/>
                  </a:lnTo>
                  <a:lnTo>
                    <a:pt x="18008" y="467956"/>
                  </a:lnTo>
                  <a:lnTo>
                    <a:pt x="18491" y="467956"/>
                  </a:lnTo>
                  <a:lnTo>
                    <a:pt x="24079" y="496417"/>
                  </a:lnTo>
                  <a:lnTo>
                    <a:pt x="40932" y="496417"/>
                  </a:lnTo>
                  <a:lnTo>
                    <a:pt x="46621" y="467956"/>
                  </a:lnTo>
                  <a:lnTo>
                    <a:pt x="47091" y="467956"/>
                  </a:lnTo>
                  <a:lnTo>
                    <a:pt x="47091" y="496417"/>
                  </a:lnTo>
                  <a:lnTo>
                    <a:pt x="65303" y="496417"/>
                  </a:lnTo>
                  <a:close/>
                </a:path>
                <a:path w="376555" h="497839">
                  <a:moveTo>
                    <a:pt x="112306" y="436714"/>
                  </a:moveTo>
                  <a:lnTo>
                    <a:pt x="72809" y="436714"/>
                  </a:lnTo>
                  <a:lnTo>
                    <a:pt x="72809" y="496417"/>
                  </a:lnTo>
                  <a:lnTo>
                    <a:pt x="110959" y="496417"/>
                  </a:lnTo>
                  <a:lnTo>
                    <a:pt x="112306" y="481799"/>
                  </a:lnTo>
                  <a:lnTo>
                    <a:pt x="93421" y="481799"/>
                  </a:lnTo>
                  <a:lnTo>
                    <a:pt x="93421" y="473633"/>
                  </a:lnTo>
                  <a:lnTo>
                    <a:pt x="108737" y="473633"/>
                  </a:lnTo>
                  <a:lnTo>
                    <a:pt x="108737" y="459790"/>
                  </a:lnTo>
                  <a:lnTo>
                    <a:pt x="93421" y="459790"/>
                  </a:lnTo>
                  <a:lnTo>
                    <a:pt x="93421" y="452577"/>
                  </a:lnTo>
                  <a:lnTo>
                    <a:pt x="110959" y="452577"/>
                  </a:lnTo>
                  <a:lnTo>
                    <a:pt x="112306" y="436714"/>
                  </a:lnTo>
                  <a:close/>
                </a:path>
                <a:path w="376555" h="497839">
                  <a:moveTo>
                    <a:pt x="168948" y="456044"/>
                  </a:moveTo>
                  <a:lnTo>
                    <a:pt x="167843" y="452386"/>
                  </a:lnTo>
                  <a:lnTo>
                    <a:pt x="166827" y="448970"/>
                  </a:lnTo>
                  <a:lnTo>
                    <a:pt x="158343" y="439166"/>
                  </a:lnTo>
                  <a:lnTo>
                    <a:pt x="151117" y="436714"/>
                  </a:lnTo>
                  <a:lnTo>
                    <a:pt x="147942" y="436714"/>
                  </a:lnTo>
                  <a:lnTo>
                    <a:pt x="147942" y="461632"/>
                  </a:lnTo>
                  <a:lnTo>
                    <a:pt x="147942" y="472084"/>
                  </a:lnTo>
                  <a:lnTo>
                    <a:pt x="147459" y="475805"/>
                  </a:lnTo>
                  <a:lnTo>
                    <a:pt x="145542" y="480301"/>
                  </a:lnTo>
                  <a:lnTo>
                    <a:pt x="143421" y="481418"/>
                  </a:lnTo>
                  <a:lnTo>
                    <a:pt x="137731" y="481418"/>
                  </a:lnTo>
                  <a:lnTo>
                    <a:pt x="137731" y="452386"/>
                  </a:lnTo>
                  <a:lnTo>
                    <a:pt x="143090" y="452386"/>
                  </a:lnTo>
                  <a:lnTo>
                    <a:pt x="145300" y="453491"/>
                  </a:lnTo>
                  <a:lnTo>
                    <a:pt x="147408" y="457911"/>
                  </a:lnTo>
                  <a:lnTo>
                    <a:pt x="147942" y="461632"/>
                  </a:lnTo>
                  <a:lnTo>
                    <a:pt x="147942" y="436714"/>
                  </a:lnTo>
                  <a:lnTo>
                    <a:pt x="117221" y="436714"/>
                  </a:lnTo>
                  <a:lnTo>
                    <a:pt x="117221" y="496417"/>
                  </a:lnTo>
                  <a:lnTo>
                    <a:pt x="140436" y="496417"/>
                  </a:lnTo>
                  <a:lnTo>
                    <a:pt x="152908" y="494474"/>
                  </a:lnTo>
                  <a:lnTo>
                    <a:pt x="161810" y="488632"/>
                  </a:lnTo>
                  <a:lnTo>
                    <a:pt x="165773" y="481418"/>
                  </a:lnTo>
                  <a:lnTo>
                    <a:pt x="167157" y="478891"/>
                  </a:lnTo>
                  <a:lnTo>
                    <a:pt x="168948" y="465264"/>
                  </a:lnTo>
                  <a:lnTo>
                    <a:pt x="168948" y="456044"/>
                  </a:lnTo>
                  <a:close/>
                </a:path>
                <a:path w="376555" h="497839">
                  <a:moveTo>
                    <a:pt x="195821" y="436714"/>
                  </a:moveTo>
                  <a:lnTo>
                    <a:pt x="175488" y="436714"/>
                  </a:lnTo>
                  <a:lnTo>
                    <a:pt x="175488" y="496417"/>
                  </a:lnTo>
                  <a:lnTo>
                    <a:pt x="195821" y="496417"/>
                  </a:lnTo>
                  <a:lnTo>
                    <a:pt x="195821" y="436714"/>
                  </a:lnTo>
                  <a:close/>
                </a:path>
                <a:path w="376555" h="497839">
                  <a:moveTo>
                    <a:pt x="245999" y="439026"/>
                  </a:moveTo>
                  <a:lnTo>
                    <a:pt x="240411" y="436841"/>
                  </a:lnTo>
                  <a:lnTo>
                    <a:pt x="234823" y="435749"/>
                  </a:lnTo>
                  <a:lnTo>
                    <a:pt x="219671" y="435749"/>
                  </a:lnTo>
                  <a:lnTo>
                    <a:pt x="212763" y="438429"/>
                  </a:lnTo>
                  <a:lnTo>
                    <a:pt x="204292" y="449135"/>
                  </a:lnTo>
                  <a:lnTo>
                    <a:pt x="202171" y="456857"/>
                  </a:lnTo>
                  <a:lnTo>
                    <a:pt x="202171" y="477050"/>
                  </a:lnTo>
                  <a:lnTo>
                    <a:pt x="204216" y="484644"/>
                  </a:lnTo>
                  <a:lnTo>
                    <a:pt x="212369" y="494830"/>
                  </a:lnTo>
                  <a:lnTo>
                    <a:pt x="218871" y="497382"/>
                  </a:lnTo>
                  <a:lnTo>
                    <a:pt x="233641" y="497382"/>
                  </a:lnTo>
                  <a:lnTo>
                    <a:pt x="239699" y="496392"/>
                  </a:lnTo>
                  <a:lnTo>
                    <a:pt x="245999" y="494398"/>
                  </a:lnTo>
                  <a:lnTo>
                    <a:pt x="243344" y="481228"/>
                  </a:lnTo>
                  <a:lnTo>
                    <a:pt x="242912" y="479120"/>
                  </a:lnTo>
                  <a:lnTo>
                    <a:pt x="236943" y="480529"/>
                  </a:lnTo>
                  <a:lnTo>
                    <a:pt x="232676" y="481228"/>
                  </a:lnTo>
                  <a:lnTo>
                    <a:pt x="227533" y="481228"/>
                  </a:lnTo>
                  <a:lnTo>
                    <a:pt x="225704" y="480123"/>
                  </a:lnTo>
                  <a:lnTo>
                    <a:pt x="223520" y="475703"/>
                  </a:lnTo>
                  <a:lnTo>
                    <a:pt x="222973" y="472160"/>
                  </a:lnTo>
                  <a:lnTo>
                    <a:pt x="222973" y="462419"/>
                  </a:lnTo>
                  <a:lnTo>
                    <a:pt x="223520" y="458876"/>
                  </a:lnTo>
                  <a:lnTo>
                    <a:pt x="225704" y="454444"/>
                  </a:lnTo>
                  <a:lnTo>
                    <a:pt x="227418" y="453339"/>
                  </a:lnTo>
                  <a:lnTo>
                    <a:pt x="232105" y="453339"/>
                  </a:lnTo>
                  <a:lnTo>
                    <a:pt x="236461" y="454279"/>
                  </a:lnTo>
                  <a:lnTo>
                    <a:pt x="242824" y="456133"/>
                  </a:lnTo>
                  <a:lnTo>
                    <a:pt x="243332" y="453339"/>
                  </a:lnTo>
                  <a:lnTo>
                    <a:pt x="245999" y="439026"/>
                  </a:lnTo>
                  <a:close/>
                </a:path>
                <a:path w="376555" h="497839">
                  <a:moveTo>
                    <a:pt x="269786" y="436714"/>
                  </a:moveTo>
                  <a:lnTo>
                    <a:pt x="249466" y="436714"/>
                  </a:lnTo>
                  <a:lnTo>
                    <a:pt x="249466" y="496417"/>
                  </a:lnTo>
                  <a:lnTo>
                    <a:pt x="269786" y="496417"/>
                  </a:lnTo>
                  <a:lnTo>
                    <a:pt x="269786" y="436714"/>
                  </a:lnTo>
                  <a:close/>
                </a:path>
                <a:path w="376555" h="497839">
                  <a:moveTo>
                    <a:pt x="328828" y="436714"/>
                  </a:moveTo>
                  <a:lnTo>
                    <a:pt x="310337" y="436714"/>
                  </a:lnTo>
                  <a:lnTo>
                    <a:pt x="310337" y="461035"/>
                  </a:lnTo>
                  <a:lnTo>
                    <a:pt x="309765" y="461035"/>
                  </a:lnTo>
                  <a:lnTo>
                    <a:pt x="298399" y="436714"/>
                  </a:lnTo>
                  <a:lnTo>
                    <a:pt x="278066" y="436714"/>
                  </a:lnTo>
                  <a:lnTo>
                    <a:pt x="278066" y="496417"/>
                  </a:lnTo>
                  <a:lnTo>
                    <a:pt x="296367" y="496417"/>
                  </a:lnTo>
                  <a:lnTo>
                    <a:pt x="296367" y="472859"/>
                  </a:lnTo>
                  <a:lnTo>
                    <a:pt x="297053" y="472859"/>
                  </a:lnTo>
                  <a:lnTo>
                    <a:pt x="309181" y="496417"/>
                  </a:lnTo>
                  <a:lnTo>
                    <a:pt x="328828" y="496417"/>
                  </a:lnTo>
                  <a:lnTo>
                    <a:pt x="328828" y="472859"/>
                  </a:lnTo>
                  <a:lnTo>
                    <a:pt x="328828" y="461035"/>
                  </a:lnTo>
                  <a:lnTo>
                    <a:pt x="328828" y="436714"/>
                  </a:lnTo>
                  <a:close/>
                </a:path>
                <a:path w="376555" h="497839">
                  <a:moveTo>
                    <a:pt x="342049" y="7213"/>
                  </a:moveTo>
                  <a:lnTo>
                    <a:pt x="341985" y="6388"/>
                  </a:lnTo>
                  <a:lnTo>
                    <a:pt x="341820" y="5981"/>
                  </a:lnTo>
                  <a:lnTo>
                    <a:pt x="320459" y="12941"/>
                  </a:lnTo>
                  <a:lnTo>
                    <a:pt x="287007" y="18453"/>
                  </a:lnTo>
                  <a:lnTo>
                    <a:pt x="244182" y="22059"/>
                  </a:lnTo>
                  <a:lnTo>
                    <a:pt x="194665" y="23368"/>
                  </a:lnTo>
                  <a:lnTo>
                    <a:pt x="136410" y="21539"/>
                  </a:lnTo>
                  <a:lnTo>
                    <a:pt x="88341" y="16560"/>
                  </a:lnTo>
                  <a:lnTo>
                    <a:pt x="54978" y="9131"/>
                  </a:lnTo>
                  <a:lnTo>
                    <a:pt x="40855" y="0"/>
                  </a:lnTo>
                  <a:lnTo>
                    <a:pt x="36347" y="2273"/>
                  </a:lnTo>
                  <a:lnTo>
                    <a:pt x="33985" y="4699"/>
                  </a:lnTo>
                  <a:lnTo>
                    <a:pt x="33985" y="7213"/>
                  </a:lnTo>
                  <a:lnTo>
                    <a:pt x="46101" y="16776"/>
                  </a:lnTo>
                  <a:lnTo>
                    <a:pt x="79121" y="24599"/>
                  </a:lnTo>
                  <a:lnTo>
                    <a:pt x="128079" y="29870"/>
                  </a:lnTo>
                  <a:lnTo>
                    <a:pt x="188010" y="31800"/>
                  </a:lnTo>
                  <a:lnTo>
                    <a:pt x="247942" y="29870"/>
                  </a:lnTo>
                  <a:lnTo>
                    <a:pt x="296913" y="24599"/>
                  </a:lnTo>
                  <a:lnTo>
                    <a:pt x="329933" y="16776"/>
                  </a:lnTo>
                  <a:lnTo>
                    <a:pt x="342049" y="7213"/>
                  </a:lnTo>
                  <a:close/>
                </a:path>
                <a:path w="376555" h="497839">
                  <a:moveTo>
                    <a:pt x="376021" y="436714"/>
                  </a:moveTo>
                  <a:lnTo>
                    <a:pt x="336537" y="436714"/>
                  </a:lnTo>
                  <a:lnTo>
                    <a:pt x="336537" y="496417"/>
                  </a:lnTo>
                  <a:lnTo>
                    <a:pt x="374675" y="496417"/>
                  </a:lnTo>
                  <a:lnTo>
                    <a:pt x="376021" y="481799"/>
                  </a:lnTo>
                  <a:lnTo>
                    <a:pt x="357149" y="481799"/>
                  </a:lnTo>
                  <a:lnTo>
                    <a:pt x="357149" y="473633"/>
                  </a:lnTo>
                  <a:lnTo>
                    <a:pt x="372465" y="473633"/>
                  </a:lnTo>
                  <a:lnTo>
                    <a:pt x="372465" y="459790"/>
                  </a:lnTo>
                  <a:lnTo>
                    <a:pt x="357149" y="459790"/>
                  </a:lnTo>
                  <a:lnTo>
                    <a:pt x="357149" y="452577"/>
                  </a:lnTo>
                  <a:lnTo>
                    <a:pt x="374675" y="452577"/>
                  </a:lnTo>
                  <a:lnTo>
                    <a:pt x="376021" y="436714"/>
                  </a:lnTo>
                  <a:close/>
                </a:path>
              </a:pathLst>
            </a:custGeom>
            <a:solidFill>
              <a:srgbClr val="FAECE6"/>
            </a:solidFill>
          </p:spPr>
          <p:txBody>
            <a:bodyPr wrap="square" lIns="0" tIns="0" rIns="0" bIns="0" rtlCol="0"/>
            <a:lstStyle/>
            <a:p>
              <a:endParaRPr sz="927">
                <a:latin typeface="Lucida Sans" panose="020B0602030504020204" pitchFamily="34" charset="0"/>
              </a:endParaRPr>
            </a:p>
          </p:txBody>
        </p:sp>
      </p:grpSp>
      <p:pic>
        <p:nvPicPr>
          <p:cNvPr id="30" name="object 30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4172239" y="2900858"/>
            <a:ext cx="2025864" cy="1152396"/>
          </a:xfrm>
          <a:prstGeom prst="rect">
            <a:avLst/>
          </a:prstGeom>
        </p:spPr>
      </p:pic>
      <p:pic>
        <p:nvPicPr>
          <p:cNvPr id="33" name="object 33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2835627" y="2698564"/>
            <a:ext cx="852890" cy="1276991"/>
          </a:xfrm>
          <a:prstGeom prst="rect">
            <a:avLst/>
          </a:prstGeom>
        </p:spPr>
      </p:pic>
      <p:sp>
        <p:nvSpPr>
          <p:cNvPr id="60" name="object 60"/>
          <p:cNvSpPr txBox="1"/>
          <p:nvPr/>
        </p:nvSpPr>
        <p:spPr>
          <a:xfrm>
            <a:off x="229223" y="4736779"/>
            <a:ext cx="6580961" cy="193152"/>
          </a:xfrm>
          <a:prstGeom prst="rect">
            <a:avLst/>
          </a:prstGeom>
        </p:spPr>
        <p:txBody>
          <a:bodyPr vert="horz" wrap="square" lIns="0" tIns="8404" rIns="0" bIns="0" rtlCol="0">
            <a:spAutoFit/>
          </a:bodyPr>
          <a:lstStyle/>
          <a:p>
            <a:pPr marL="8405">
              <a:spcBef>
                <a:spcPts val="67"/>
              </a:spcBef>
            </a:pPr>
            <a:r>
              <a:rPr lang="en-IN" sz="1200" b="1" spc="-47" dirty="0">
                <a:latin typeface="Lucida Sans" panose="020B0602030504020204" pitchFamily="34" charset="0"/>
              </a:rPr>
              <a:t>BISPHOSPHONATE</a:t>
            </a:r>
            <a:r>
              <a:rPr sz="1200" b="1" spc="-51" dirty="0">
                <a:latin typeface="Lucida Sans" panose="020B0602030504020204" pitchFamily="34" charset="0"/>
              </a:rPr>
              <a:t> </a:t>
            </a:r>
            <a:r>
              <a:rPr sz="1200" b="1" spc="-60" dirty="0">
                <a:latin typeface="Lucida Sans" panose="020B0602030504020204" pitchFamily="34" charset="0"/>
              </a:rPr>
              <a:t>TREATMENT</a:t>
            </a:r>
            <a:r>
              <a:rPr sz="1200" b="1" spc="-51" dirty="0">
                <a:latin typeface="Lucida Sans" panose="020B0602030504020204" pitchFamily="34" charset="0"/>
              </a:rPr>
              <a:t> </a:t>
            </a:r>
            <a:r>
              <a:rPr lang="en-IN" sz="1200" b="1" spc="-51" dirty="0">
                <a:latin typeface="Lucida Sans" panose="020B0602030504020204" pitchFamily="34" charset="0"/>
              </a:rPr>
              <a:t>CONVERTS</a:t>
            </a:r>
            <a:r>
              <a:rPr sz="1200" b="1" spc="-51" dirty="0">
                <a:latin typeface="Lucida Sans" panose="020B0602030504020204" pitchFamily="34" charset="0"/>
              </a:rPr>
              <a:t> </a:t>
            </a:r>
            <a:r>
              <a:rPr sz="1200" b="1" spc="-67" dirty="0">
                <a:latin typeface="Lucida Sans" panose="020B0602030504020204" pitchFamily="34" charset="0"/>
              </a:rPr>
              <a:t>YOUR</a:t>
            </a:r>
            <a:r>
              <a:rPr sz="1200" b="1" spc="-51" dirty="0">
                <a:latin typeface="Lucida Sans" panose="020B0602030504020204" pitchFamily="34" charset="0"/>
              </a:rPr>
              <a:t> </a:t>
            </a:r>
            <a:r>
              <a:rPr sz="1200" b="1" spc="-67" dirty="0">
                <a:latin typeface="Lucida Sans" panose="020B0602030504020204" pitchFamily="34" charset="0"/>
              </a:rPr>
              <a:t>SOFT</a:t>
            </a:r>
            <a:r>
              <a:rPr lang="en-US" sz="1200" b="1" spc="-67" dirty="0">
                <a:latin typeface="Lucida Sans" panose="020B0602030504020204" pitchFamily="34" charset="0"/>
              </a:rPr>
              <a:t> </a:t>
            </a:r>
            <a:r>
              <a:rPr sz="1200" b="1" spc="-51" dirty="0">
                <a:latin typeface="Lucida Sans" panose="020B0602030504020204" pitchFamily="34" charset="0"/>
              </a:rPr>
              <a:t> </a:t>
            </a:r>
            <a:r>
              <a:rPr sz="1200" b="1" spc="-43" dirty="0">
                <a:latin typeface="Lucida Sans" panose="020B0602030504020204" pitchFamily="34" charset="0"/>
              </a:rPr>
              <a:t>BONE</a:t>
            </a:r>
            <a:r>
              <a:rPr sz="1200" b="1" spc="-51" dirty="0">
                <a:latin typeface="Lucida Sans" panose="020B0602030504020204" pitchFamily="34" charset="0"/>
              </a:rPr>
              <a:t> </a:t>
            </a:r>
            <a:r>
              <a:rPr sz="1200" b="1" spc="-33" dirty="0">
                <a:latin typeface="Lucida Sans" panose="020B0602030504020204" pitchFamily="34" charset="0"/>
              </a:rPr>
              <a:t>INTO</a:t>
            </a:r>
            <a:r>
              <a:rPr sz="1200" b="1" spc="-51" dirty="0">
                <a:latin typeface="Lucida Sans" panose="020B0602030504020204" pitchFamily="34" charset="0"/>
              </a:rPr>
              <a:t> </a:t>
            </a:r>
            <a:r>
              <a:rPr sz="1200" b="1" spc="-89" dirty="0">
                <a:latin typeface="Lucida Sans" panose="020B0602030504020204" pitchFamily="34" charset="0"/>
              </a:rPr>
              <a:t>A</a:t>
            </a:r>
            <a:r>
              <a:rPr sz="1200" b="1" spc="-51" dirty="0">
                <a:latin typeface="Lucida Sans" panose="020B0602030504020204" pitchFamily="34" charset="0"/>
              </a:rPr>
              <a:t> </a:t>
            </a:r>
            <a:r>
              <a:rPr sz="1200" b="1" spc="-60" dirty="0">
                <a:latin typeface="Lucida Sans" panose="020B0602030504020204" pitchFamily="34" charset="0"/>
              </a:rPr>
              <a:t>HARD</a:t>
            </a:r>
            <a:r>
              <a:rPr sz="1200" b="1" spc="-51" dirty="0">
                <a:latin typeface="Lucida Sans" panose="020B0602030504020204" pitchFamily="34" charset="0"/>
              </a:rPr>
              <a:t> </a:t>
            </a:r>
            <a:r>
              <a:rPr lang="en-US" sz="1200" b="1" spc="-53" dirty="0">
                <a:latin typeface="Lucida Sans" panose="020B0602030504020204" pitchFamily="34" charset="0"/>
              </a:rPr>
              <a:t> </a:t>
            </a:r>
            <a:r>
              <a:rPr lang="en-US" sz="1200" b="1" spc="-51" dirty="0">
                <a:latin typeface="Lucida Sans" panose="020B0602030504020204" pitchFamily="34" charset="0"/>
              </a:rPr>
              <a:t>B</a:t>
            </a:r>
            <a:r>
              <a:rPr sz="1200" b="1" spc="-13" dirty="0">
                <a:latin typeface="Lucida Sans" panose="020B0602030504020204" pitchFamily="34" charset="0"/>
              </a:rPr>
              <a:t>ONE.</a:t>
            </a:r>
            <a:endParaRPr sz="1200" dirty="0">
              <a:latin typeface="Lucida Sans" panose="020B0602030504020204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5C33D745-0BB3-BF3C-C2D2-EDC97BCB758E}"/>
              </a:ext>
            </a:extLst>
          </p:cNvPr>
          <p:cNvSpPr txBox="1"/>
          <p:nvPr/>
        </p:nvSpPr>
        <p:spPr>
          <a:xfrm>
            <a:off x="4115011" y="4041376"/>
            <a:ext cx="2278228" cy="2540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1" dirty="0">
                <a:latin typeface="Lucida Sans" panose="020B0602030504020204" pitchFamily="34" charset="0"/>
                <a:cs typeface="Times New Roman" panose="02020603050405020304" pitchFamily="18" charset="0"/>
              </a:rPr>
              <a:t>AFTER HIGH IMPACT EXERCISE </a:t>
            </a:r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FF84D9BE-14C2-0D87-B10C-BF05DEA2847A}"/>
              </a:ext>
            </a:extLst>
          </p:cNvPr>
          <p:cNvCxnSpPr>
            <a:cxnSpLocks/>
          </p:cNvCxnSpPr>
          <p:nvPr/>
        </p:nvCxnSpPr>
        <p:spPr>
          <a:xfrm flipH="1">
            <a:off x="5950102" y="2806857"/>
            <a:ext cx="228013" cy="215803"/>
          </a:xfrm>
          <a:prstGeom prst="straightConnector1">
            <a:avLst/>
          </a:prstGeom>
          <a:ln w="412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D05BDD0C-6D17-AF3B-C0CE-C1539513F5EB}"/>
              </a:ext>
            </a:extLst>
          </p:cNvPr>
          <p:cNvSpPr txBox="1"/>
          <p:nvPr/>
        </p:nvSpPr>
        <p:spPr>
          <a:xfrm>
            <a:off x="5423150" y="2486357"/>
            <a:ext cx="14099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latin typeface="Lucida Sans" panose="020B0602030504020204" pitchFamily="34" charset="0"/>
                <a:cs typeface="Times New Roman" panose="02020603050405020304" pitchFamily="18" charset="0"/>
              </a:rPr>
              <a:t>Collapse of softened  bone due to impact</a:t>
            </a: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50725806-AF8E-B798-55FD-ED70DEB8AB8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49408" y1="47321" x2="49408" y2="47321"/>
                        <a14:foregroundMark x1="54438" y1="27083" x2="54438" y2="27083"/>
                        <a14:foregroundMark x1="43195" y1="59821" x2="43195" y2="5982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511" y="2489429"/>
            <a:ext cx="1725521" cy="1715311"/>
          </a:xfrm>
          <a:prstGeom prst="ellipse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64359D99-F5CF-B0A6-FE23-27C0E9D5504A}"/>
              </a:ext>
            </a:extLst>
          </p:cNvPr>
          <p:cNvSpPr txBox="1"/>
          <p:nvPr/>
        </p:nvSpPr>
        <p:spPr>
          <a:xfrm>
            <a:off x="203098" y="3992886"/>
            <a:ext cx="3911915" cy="49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324" b="1" dirty="0">
                <a:solidFill>
                  <a:srgbClr val="FF0000"/>
                </a:solidFill>
                <a:highlight>
                  <a:srgbClr val="FFFFFF"/>
                </a:highlight>
                <a:latin typeface="Lucida Sans" panose="020B0602030504020204" pitchFamily="34" charset="0"/>
              </a:rPr>
              <a:t>SOFT BONE COLLAPSES WITH EXERCISES.</a:t>
            </a:r>
          </a:p>
          <a:p>
            <a:r>
              <a:rPr lang="en-IN" sz="1324" b="1" dirty="0">
                <a:solidFill>
                  <a:srgbClr val="FF0000"/>
                </a:solidFill>
                <a:highlight>
                  <a:srgbClr val="FFFFFF"/>
                </a:highlight>
                <a:latin typeface="Lucida Sans" panose="020B0602030504020204" pitchFamily="34" charset="0"/>
              </a:rPr>
              <a:t>HENCE, AVOID HIGH IMPACT EXERCISES.  </a:t>
            </a:r>
          </a:p>
        </p:txBody>
      </p:sp>
      <p:sp>
        <p:nvSpPr>
          <p:cNvPr id="16" name="Right Arrow 12">
            <a:extLst>
              <a:ext uri="{FF2B5EF4-FFF2-40B4-BE49-F238E27FC236}">
                <a16:creationId xmlns:a16="http://schemas.microsoft.com/office/drawing/2014/main" id="{F817FB40-F779-23E6-C3CF-843F088C848B}"/>
              </a:ext>
            </a:extLst>
          </p:cNvPr>
          <p:cNvSpPr/>
          <p:nvPr/>
        </p:nvSpPr>
        <p:spPr>
          <a:xfrm>
            <a:off x="1506218" y="3194668"/>
            <a:ext cx="1271387" cy="287609"/>
          </a:xfrm>
          <a:prstGeom prst="rightArrow">
            <a:avLst>
              <a:gd name="adj1" fmla="val 50000"/>
              <a:gd name="adj2" fmla="val 91027"/>
            </a:avLst>
          </a:prstGeom>
          <a:solidFill>
            <a:schemeClr val="bg1"/>
          </a:solidFill>
          <a:ln>
            <a:solidFill>
              <a:schemeClr val="tx2">
                <a:lumMod val="1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27" dirty="0">
              <a:latin typeface="Lucida Sans" panose="020B0602030504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8E089A8-597D-503C-3BC4-6C0AA7F2D6BE}"/>
              </a:ext>
            </a:extLst>
          </p:cNvPr>
          <p:cNvSpPr txBox="1"/>
          <p:nvPr/>
        </p:nvSpPr>
        <p:spPr>
          <a:xfrm>
            <a:off x="1600814" y="313113"/>
            <a:ext cx="5438207" cy="8483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46050" marR="366395">
              <a:lnSpc>
                <a:spcPct val="111200"/>
              </a:lnSpc>
            </a:pPr>
            <a:r>
              <a:rPr lang="en-US" sz="900" spc="55" dirty="0">
                <a:latin typeface="Lucida Sans" panose="020B0602030504020204" pitchFamily="34" charset="0"/>
                <a:cs typeface="Times New Roman" panose="02020603050405020304" pitchFamily="18" charset="0"/>
              </a:rPr>
              <a:t>An additional</a:t>
            </a:r>
            <a:r>
              <a:rPr lang="en-US" sz="900" spc="60" dirty="0">
                <a:latin typeface="Lucida Sans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900" b="1" spc="60" dirty="0">
                <a:latin typeface="Lucida Sans" panose="020B0602030504020204" pitchFamily="34" charset="0"/>
                <a:cs typeface="Times New Roman" panose="02020603050405020304" pitchFamily="18" charset="0"/>
              </a:rPr>
              <a:t>BOOSTER</a:t>
            </a:r>
            <a:r>
              <a:rPr lang="en-US" sz="900" spc="60" dirty="0">
                <a:latin typeface="Lucida Sans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900" b="1" spc="10" dirty="0">
                <a:latin typeface="Lucida Sans" panose="020B0602030504020204" pitchFamily="34" charset="0"/>
                <a:cs typeface="Times New Roman" panose="02020603050405020304" pitchFamily="18" charset="0"/>
              </a:rPr>
              <a:t>infusion</a:t>
            </a:r>
            <a:r>
              <a:rPr lang="en-US" sz="900" b="1" spc="60" dirty="0">
                <a:latin typeface="Lucida Sans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900" b="1" spc="50" dirty="0">
                <a:latin typeface="Lucida Sans" panose="020B0602030504020204" pitchFamily="34" charset="0"/>
                <a:cs typeface="Times New Roman" panose="02020603050405020304" pitchFamily="18" charset="0"/>
              </a:rPr>
              <a:t>of</a:t>
            </a:r>
            <a:r>
              <a:rPr lang="en-US" sz="900" b="1" spc="60" dirty="0">
                <a:latin typeface="Lucida Sans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900" b="1" spc="45" dirty="0">
                <a:latin typeface="Lucida Sans" panose="020B0602030504020204" pitchFamily="34" charset="0"/>
                <a:cs typeface="Times New Roman" panose="02020603050405020304" pitchFamily="18" charset="0"/>
              </a:rPr>
              <a:t>Zoledronic </a:t>
            </a:r>
            <a:r>
              <a:rPr lang="en-US" sz="900" b="1" spc="10" dirty="0">
                <a:latin typeface="Lucida Sans" panose="020B0602030504020204" pitchFamily="34" charset="0"/>
                <a:cs typeface="Times New Roman" panose="02020603050405020304" pitchFamily="18" charset="0"/>
              </a:rPr>
              <a:t>acid</a:t>
            </a:r>
            <a:r>
              <a:rPr lang="en-US" sz="900" b="1" spc="60" dirty="0">
                <a:latin typeface="Lucida Sans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900" spc="65" dirty="0">
                <a:latin typeface="Lucida Sans" panose="020B0602030504020204" pitchFamily="34" charset="0"/>
                <a:cs typeface="Times New Roman" panose="02020603050405020304" pitchFamily="18" charset="0"/>
              </a:rPr>
              <a:t> may </a:t>
            </a:r>
            <a:r>
              <a:rPr lang="en-US" sz="900" spc="40" dirty="0">
                <a:latin typeface="Lucida Sans" panose="020B0602030504020204" pitchFamily="34" charset="0"/>
                <a:cs typeface="Times New Roman" panose="02020603050405020304" pitchFamily="18" charset="0"/>
              </a:rPr>
              <a:t>be </a:t>
            </a:r>
            <a:r>
              <a:rPr lang="en-US" sz="900" spc="10" dirty="0">
                <a:latin typeface="Lucida Sans" panose="020B0602030504020204" pitchFamily="34" charset="0"/>
                <a:cs typeface="Times New Roman" panose="02020603050405020304" pitchFamily="18" charset="0"/>
              </a:rPr>
              <a:t>advised, </a:t>
            </a:r>
            <a:r>
              <a:rPr lang="en-US" sz="900" spc="50" dirty="0">
                <a:latin typeface="Lucida Sans" panose="020B0602030504020204" pitchFamily="34" charset="0"/>
                <a:cs typeface="Times New Roman" panose="02020603050405020304" pitchFamily="18" charset="0"/>
              </a:rPr>
              <a:t>to</a:t>
            </a:r>
            <a:r>
              <a:rPr lang="en-US" sz="900" spc="65" dirty="0">
                <a:latin typeface="Lucida Sans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900" spc="50" dirty="0">
                <a:latin typeface="Lucida Sans" panose="020B0602030504020204" pitchFamily="34" charset="0"/>
                <a:cs typeface="Times New Roman" panose="02020603050405020304" pitchFamily="18" charset="0"/>
              </a:rPr>
              <a:t>enhance</a:t>
            </a:r>
            <a:r>
              <a:rPr lang="en-US" sz="900" spc="60" dirty="0">
                <a:latin typeface="Lucida Sans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900" spc="10" dirty="0">
                <a:latin typeface="Lucida Sans" panose="020B0602030504020204" pitchFamily="34" charset="0"/>
                <a:cs typeface="Times New Roman" panose="02020603050405020304" pitchFamily="18" charset="0"/>
              </a:rPr>
              <a:t>the</a:t>
            </a:r>
            <a:r>
              <a:rPr lang="en-US" sz="900" spc="60" dirty="0">
                <a:latin typeface="Lucida Sans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900" spc="10" dirty="0">
                <a:latin typeface="Lucida Sans" panose="020B0602030504020204" pitchFamily="34" charset="0"/>
                <a:cs typeface="Times New Roman" panose="02020603050405020304" pitchFamily="18" charset="0"/>
              </a:rPr>
              <a:t>level</a:t>
            </a:r>
            <a:r>
              <a:rPr lang="en-US" sz="900" spc="60" dirty="0">
                <a:latin typeface="Lucida Sans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900" spc="10" dirty="0">
                <a:latin typeface="Lucida Sans" panose="020B0602030504020204" pitchFamily="34" charset="0"/>
                <a:cs typeface="Times New Roman" panose="02020603050405020304" pitchFamily="18" charset="0"/>
              </a:rPr>
              <a:t>of</a:t>
            </a:r>
            <a:r>
              <a:rPr lang="en-US" sz="900" spc="65" dirty="0">
                <a:latin typeface="Lucida Sans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900" spc="10" dirty="0">
                <a:latin typeface="Lucida Sans" panose="020B0602030504020204" pitchFamily="34" charset="0"/>
                <a:cs typeface="Times New Roman" panose="02020603050405020304" pitchFamily="18" charset="0"/>
              </a:rPr>
              <a:t>medicine in blood</a:t>
            </a:r>
            <a:r>
              <a:rPr lang="en-US" sz="900" spc="65" dirty="0">
                <a:latin typeface="Lucida Sans" panose="020B0602030504020204" pitchFamily="34" charset="0"/>
                <a:cs typeface="Times New Roman" panose="02020603050405020304" pitchFamily="18" charset="0"/>
              </a:rPr>
              <a:t>,</a:t>
            </a:r>
            <a:r>
              <a:rPr lang="en-US" sz="900" spc="45" dirty="0">
                <a:latin typeface="Lucida Sans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900" dirty="0">
                <a:latin typeface="Lucida Sans" panose="020B0602030504020204" pitchFamily="34" charset="0"/>
                <a:cs typeface="Times New Roman" panose="02020603050405020304" pitchFamily="18" charset="0"/>
              </a:rPr>
              <a:t>if</a:t>
            </a:r>
            <a:r>
              <a:rPr lang="en-US" sz="900" spc="45" dirty="0">
                <a:latin typeface="Lucida Sans" panose="020B0602030504020204" pitchFamily="34" charset="0"/>
                <a:cs typeface="Times New Roman" panose="02020603050405020304" pitchFamily="18" charset="0"/>
              </a:rPr>
              <a:t> the </a:t>
            </a:r>
            <a:r>
              <a:rPr lang="en-US" sz="900" dirty="0">
                <a:latin typeface="Lucida Sans" panose="020B0602030504020204" pitchFamily="34" charset="0"/>
                <a:cs typeface="Times New Roman" panose="02020603050405020304" pitchFamily="18" charset="0"/>
              </a:rPr>
              <a:t>patient</a:t>
            </a:r>
            <a:r>
              <a:rPr lang="en-US" sz="900" spc="45" dirty="0">
                <a:latin typeface="Lucida Sans" panose="020B0602030504020204" pitchFamily="34" charset="0"/>
                <a:cs typeface="Times New Roman" panose="02020603050405020304" pitchFamily="18" charset="0"/>
              </a:rPr>
              <a:t> does </a:t>
            </a:r>
            <a:r>
              <a:rPr lang="en-US" sz="900" spc="55" dirty="0">
                <a:latin typeface="Lucida Sans" panose="020B0602030504020204" pitchFamily="34" charset="0"/>
                <a:cs typeface="Times New Roman" panose="02020603050405020304" pitchFamily="18" charset="0"/>
              </a:rPr>
              <a:t>not</a:t>
            </a:r>
            <a:r>
              <a:rPr lang="en-US" sz="900" spc="45" dirty="0">
                <a:latin typeface="Lucida Sans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900" spc="65" dirty="0">
                <a:latin typeface="Lucida Sans" panose="020B0602030504020204" pitchFamily="34" charset="0"/>
                <a:cs typeface="Times New Roman" panose="02020603050405020304" pitchFamily="18" charset="0"/>
              </a:rPr>
              <a:t>respond</a:t>
            </a:r>
            <a:r>
              <a:rPr lang="en-US" sz="900" spc="45" dirty="0">
                <a:latin typeface="Lucida Sans" panose="020B0602030504020204" pitchFamily="34" charset="0"/>
                <a:cs typeface="Times New Roman" panose="02020603050405020304" pitchFamily="18" charset="0"/>
              </a:rPr>
              <a:t> adequately </a:t>
            </a:r>
            <a:r>
              <a:rPr lang="en-US" sz="900" dirty="0">
                <a:latin typeface="Lucida Sans" panose="020B0602030504020204" pitchFamily="34" charset="0"/>
                <a:cs typeface="Times New Roman" panose="02020603050405020304" pitchFamily="18" charset="0"/>
              </a:rPr>
              <a:t>to the</a:t>
            </a:r>
            <a:r>
              <a:rPr lang="en-US" sz="900" spc="45" dirty="0">
                <a:latin typeface="Lucida Sans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900" spc="55" dirty="0">
                <a:latin typeface="Lucida Sans" panose="020B0602030504020204" pitchFamily="34" charset="0"/>
                <a:cs typeface="Times New Roman" panose="02020603050405020304" pitchFamily="18" charset="0"/>
              </a:rPr>
              <a:t>standard</a:t>
            </a:r>
            <a:r>
              <a:rPr lang="en-US" sz="900" spc="45" dirty="0">
                <a:latin typeface="Lucida Sans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900" spc="50" dirty="0">
                <a:latin typeface="Lucida Sans" panose="020B0602030504020204" pitchFamily="34" charset="0"/>
                <a:cs typeface="Times New Roman" panose="02020603050405020304" pitchFamily="18" charset="0"/>
              </a:rPr>
              <a:t>protocol</a:t>
            </a:r>
            <a:r>
              <a:rPr lang="en-US" sz="900" spc="45" dirty="0">
                <a:latin typeface="Lucida Sans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900" dirty="0">
                <a:latin typeface="Lucida Sans" panose="020B0602030504020204" pitchFamily="34" charset="0"/>
                <a:cs typeface="Times New Roman" panose="02020603050405020304" pitchFamily="18" charset="0"/>
              </a:rPr>
              <a:t>of</a:t>
            </a:r>
            <a:r>
              <a:rPr lang="en-US" sz="900" spc="45" dirty="0">
                <a:latin typeface="Lucida Sans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900" spc="55" dirty="0">
                <a:latin typeface="Lucida Sans" panose="020B0602030504020204" pitchFamily="34" charset="0"/>
                <a:cs typeface="Times New Roman" panose="02020603050405020304" pitchFamily="18" charset="0"/>
              </a:rPr>
              <a:t>bisphosphonate </a:t>
            </a:r>
            <a:r>
              <a:rPr lang="en-US" sz="900" spc="10" dirty="0">
                <a:latin typeface="Lucida Sans" panose="020B0602030504020204" pitchFamily="34" charset="0"/>
                <a:cs typeface="Times New Roman" panose="02020603050405020304" pitchFamily="18" charset="0"/>
              </a:rPr>
              <a:t>therapy within six weeks.</a:t>
            </a:r>
            <a:r>
              <a:rPr lang="en-US" sz="900" spc="60" dirty="0">
                <a:latin typeface="Lucida Sans" panose="020B0602030504020204" pitchFamily="34" charset="0"/>
                <a:cs typeface="Times New Roman" panose="02020603050405020304" pitchFamily="18" charset="0"/>
              </a:rPr>
              <a:t> </a:t>
            </a:r>
            <a:endParaRPr lang="en-US" sz="900" spc="120" dirty="0">
              <a:latin typeface="Lucida Sans" panose="020B0602030504020204" pitchFamily="34" charset="0"/>
              <a:cs typeface="Times New Roman" panose="02020603050405020304" pitchFamily="18" charset="0"/>
            </a:endParaRPr>
          </a:p>
          <a:p>
            <a:pPr marL="146050" marR="366395">
              <a:lnSpc>
                <a:spcPct val="111200"/>
              </a:lnSpc>
            </a:pPr>
            <a:r>
              <a:rPr lang="en-US" sz="900" spc="10" dirty="0">
                <a:latin typeface="Lucida Sans" panose="020B0602030504020204" pitchFamily="34" charset="0"/>
                <a:cs typeface="Times New Roman" panose="02020603050405020304" pitchFamily="18" charset="0"/>
              </a:rPr>
              <a:t>This</a:t>
            </a:r>
            <a:r>
              <a:rPr lang="en-US" sz="900" spc="125" dirty="0">
                <a:latin typeface="Lucida Sans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900" spc="10" dirty="0">
                <a:latin typeface="Lucida Sans" panose="020B0602030504020204" pitchFamily="34" charset="0"/>
                <a:cs typeface="Times New Roman" panose="02020603050405020304" pitchFamily="18" charset="0"/>
              </a:rPr>
              <a:t>helps</a:t>
            </a:r>
            <a:r>
              <a:rPr lang="en-US" sz="900" spc="125" dirty="0">
                <a:latin typeface="Lucida Sans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900" spc="50" dirty="0">
                <a:latin typeface="Lucida Sans" panose="020B0602030504020204" pitchFamily="34" charset="0"/>
                <a:cs typeface="Times New Roman" panose="02020603050405020304" pitchFamily="18" charset="0"/>
              </a:rPr>
              <a:t>to</a:t>
            </a:r>
            <a:r>
              <a:rPr lang="en-US" sz="900" spc="125" dirty="0">
                <a:latin typeface="Lucida Sans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900" spc="10" dirty="0">
                <a:latin typeface="Lucida Sans" panose="020B0602030504020204" pitchFamily="34" charset="0"/>
                <a:cs typeface="Times New Roman" panose="02020603050405020304" pitchFamily="18" charset="0"/>
              </a:rPr>
              <a:t>potentiate</a:t>
            </a:r>
            <a:r>
              <a:rPr lang="en-US" sz="900" spc="125" dirty="0">
                <a:latin typeface="Lucida Sans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900" spc="10" dirty="0">
                <a:latin typeface="Lucida Sans" panose="020B0602030504020204" pitchFamily="34" charset="0"/>
                <a:cs typeface="Times New Roman" panose="02020603050405020304" pitchFamily="18" charset="0"/>
              </a:rPr>
              <a:t>the</a:t>
            </a:r>
            <a:r>
              <a:rPr lang="en-US" sz="900" spc="125" dirty="0">
                <a:latin typeface="Lucida Sans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900" spc="10" dirty="0">
                <a:latin typeface="Lucida Sans" panose="020B0602030504020204" pitchFamily="34" charset="0"/>
                <a:cs typeface="Times New Roman" panose="02020603050405020304" pitchFamily="18" charset="0"/>
              </a:rPr>
              <a:t>effects</a:t>
            </a:r>
            <a:r>
              <a:rPr lang="en-US" sz="900" spc="125" dirty="0">
                <a:latin typeface="Lucida Sans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900" spc="10" dirty="0">
                <a:latin typeface="Lucida Sans" panose="020B0602030504020204" pitchFamily="34" charset="0"/>
                <a:cs typeface="Times New Roman" panose="02020603050405020304" pitchFamily="18" charset="0"/>
              </a:rPr>
              <a:t>of</a:t>
            </a:r>
            <a:r>
              <a:rPr lang="en-US" sz="900" spc="125" dirty="0">
                <a:latin typeface="Lucida Sans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900" spc="10" dirty="0">
                <a:latin typeface="Lucida Sans" panose="020B0602030504020204" pitchFamily="34" charset="0"/>
                <a:cs typeface="Times New Roman" panose="02020603050405020304" pitchFamily="18" charset="0"/>
              </a:rPr>
              <a:t>this</a:t>
            </a:r>
            <a:r>
              <a:rPr lang="en-US" sz="900" spc="120" dirty="0">
                <a:latin typeface="Lucida Sans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900" spc="-10" dirty="0">
                <a:latin typeface="Lucida Sans" panose="020B0602030504020204" pitchFamily="34" charset="0"/>
                <a:cs typeface="Times New Roman" panose="02020603050405020304" pitchFamily="18" charset="0"/>
              </a:rPr>
              <a:t>medicine.</a:t>
            </a:r>
            <a:endParaRPr lang="en-US" sz="900" dirty="0">
              <a:latin typeface="Lucida Sans" panose="020B0602030504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66481F3E-B0B0-C03E-5D8D-A57E190AD126}"/>
              </a:ext>
            </a:extLst>
          </p:cNvPr>
          <p:cNvSpPr txBox="1"/>
          <p:nvPr/>
        </p:nvSpPr>
        <p:spPr>
          <a:xfrm>
            <a:off x="1566179" y="1413941"/>
            <a:ext cx="5291821" cy="10148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46050" marR="316865">
              <a:lnSpc>
                <a:spcPct val="111200"/>
              </a:lnSpc>
            </a:pPr>
            <a:r>
              <a:rPr lang="en-US" sz="900" spc="50" dirty="0">
                <a:latin typeface="Lucida Sans" panose="020B0602030504020204" pitchFamily="34" charset="0"/>
                <a:cs typeface="Times New Roman" panose="02020603050405020304" pitchFamily="18" charset="0"/>
              </a:rPr>
              <a:t>While</a:t>
            </a:r>
            <a:r>
              <a:rPr lang="en-US" sz="900" spc="20" dirty="0">
                <a:latin typeface="Lucida Sans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900" spc="80" dirty="0">
                <a:latin typeface="Lucida Sans" panose="020B0602030504020204" pitchFamily="34" charset="0"/>
                <a:cs typeface="Times New Roman" panose="02020603050405020304" pitchFamily="18" charset="0"/>
              </a:rPr>
              <a:t>on</a:t>
            </a:r>
            <a:r>
              <a:rPr lang="en-US" sz="900" spc="25" dirty="0">
                <a:latin typeface="Lucida Sans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900" spc="30" dirty="0">
                <a:latin typeface="Lucida Sans" panose="020B0602030504020204" pitchFamily="34" charset="0"/>
                <a:cs typeface="Times New Roman" panose="02020603050405020304" pitchFamily="18" charset="0"/>
              </a:rPr>
              <a:t>treatment</a:t>
            </a:r>
            <a:r>
              <a:rPr lang="en-US" sz="900" spc="20" dirty="0">
                <a:latin typeface="Lucida Sans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900" spc="65" dirty="0">
                <a:latin typeface="Lucida Sans" panose="020B0602030504020204" pitchFamily="34" charset="0"/>
                <a:cs typeface="Times New Roman" panose="02020603050405020304" pitchFamily="18" charset="0"/>
              </a:rPr>
              <a:t>we</a:t>
            </a:r>
            <a:r>
              <a:rPr lang="en-US" sz="900" spc="25" dirty="0">
                <a:latin typeface="Lucida Sans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900" spc="55" dirty="0">
                <a:latin typeface="Lucida Sans" panose="020B0602030504020204" pitchFamily="34" charset="0"/>
                <a:cs typeface="Times New Roman" panose="02020603050405020304" pitchFamily="18" charset="0"/>
              </a:rPr>
              <a:t>advise</a:t>
            </a:r>
            <a:r>
              <a:rPr lang="en-US" sz="900" spc="20" dirty="0">
                <a:latin typeface="Lucida Sans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900" b="1" spc="50" dirty="0">
                <a:latin typeface="Lucida Sans" panose="020B0602030504020204" pitchFamily="34" charset="0"/>
                <a:cs typeface="Times New Roman" panose="02020603050405020304" pitchFamily="18" charset="0"/>
              </a:rPr>
              <a:t>that</a:t>
            </a:r>
            <a:r>
              <a:rPr lang="en-US" sz="900" b="1" spc="20" dirty="0">
                <a:latin typeface="Lucida Sans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900" b="1" spc="55" dirty="0">
                <a:latin typeface="Lucida Sans" panose="020B0602030504020204" pitchFamily="34" charset="0"/>
                <a:cs typeface="Times New Roman" panose="02020603050405020304" pitchFamily="18" charset="0"/>
              </a:rPr>
              <a:t>high</a:t>
            </a:r>
            <a:r>
              <a:rPr lang="en-US" sz="900" b="1" spc="25" dirty="0">
                <a:latin typeface="Lucida Sans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900" b="1" spc="30" dirty="0">
                <a:latin typeface="Lucida Sans" panose="020B0602030504020204" pitchFamily="34" charset="0"/>
                <a:cs typeface="Times New Roman" panose="02020603050405020304" pitchFamily="18" charset="0"/>
              </a:rPr>
              <a:t>impact</a:t>
            </a:r>
            <a:r>
              <a:rPr lang="en-US" sz="900" b="1" spc="20" dirty="0">
                <a:latin typeface="Lucida Sans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900" b="1" spc="30" dirty="0">
                <a:latin typeface="Lucida Sans" panose="020B0602030504020204" pitchFamily="34" charset="0"/>
                <a:cs typeface="Times New Roman" panose="02020603050405020304" pitchFamily="18" charset="0"/>
              </a:rPr>
              <a:t>exercise/physiotherapy be avoided. </a:t>
            </a:r>
          </a:p>
          <a:p>
            <a:pPr marL="146050" marR="316865">
              <a:lnSpc>
                <a:spcPct val="111200"/>
              </a:lnSpc>
            </a:pPr>
            <a:r>
              <a:rPr lang="en-US" sz="900" b="0" spc="30" dirty="0" smtClean="0">
                <a:latin typeface="Lucida Sans" panose="020B0602030504020204" pitchFamily="34" charset="0"/>
                <a:cs typeface="Times New Roman" panose="02020603050405020304" pitchFamily="18" charset="0"/>
              </a:rPr>
              <a:t>These</a:t>
            </a:r>
            <a:r>
              <a:rPr lang="en-US" sz="900" spc="25" dirty="0" smtClean="0">
                <a:latin typeface="Lucida Sans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900" spc="55" dirty="0">
                <a:latin typeface="Lucida Sans" panose="020B0602030504020204" pitchFamily="34" charset="0"/>
                <a:cs typeface="Times New Roman" panose="02020603050405020304" pitchFamily="18" charset="0"/>
              </a:rPr>
              <a:t>can</a:t>
            </a:r>
            <a:r>
              <a:rPr lang="en-US" sz="900" spc="25" dirty="0">
                <a:latin typeface="Lucida Sans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900" spc="60" dirty="0">
                <a:latin typeface="Lucida Sans" panose="020B0602030504020204" pitchFamily="34" charset="0"/>
                <a:cs typeface="Times New Roman" panose="02020603050405020304" pitchFamily="18" charset="0"/>
              </a:rPr>
              <a:t>cause</a:t>
            </a:r>
            <a:r>
              <a:rPr lang="en-US" sz="900" spc="90" dirty="0">
                <a:latin typeface="Lucida Sans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900" spc="10" dirty="0">
                <a:latin typeface="Lucida Sans" panose="020B0602030504020204" pitchFamily="34" charset="0"/>
                <a:cs typeface="Times New Roman" panose="02020603050405020304" pitchFamily="18" charset="0"/>
              </a:rPr>
              <a:t>collapse</a:t>
            </a:r>
            <a:r>
              <a:rPr lang="en-US" sz="900" spc="90" dirty="0">
                <a:latin typeface="Lucida Sans" panose="020B0602030504020204" pitchFamily="34" charset="0"/>
                <a:cs typeface="Times New Roman" panose="02020603050405020304" pitchFamily="18" charset="0"/>
              </a:rPr>
              <a:t> of </a:t>
            </a:r>
            <a:r>
              <a:rPr lang="en-US" sz="900" spc="10" dirty="0">
                <a:latin typeface="Lucida Sans" panose="020B0602030504020204" pitchFamily="34" charset="0"/>
                <a:cs typeface="Times New Roman" panose="02020603050405020304" pitchFamily="18" charset="0"/>
              </a:rPr>
              <a:t>the</a:t>
            </a:r>
            <a:r>
              <a:rPr lang="en-US" sz="900" spc="95" dirty="0">
                <a:latin typeface="Lucida Sans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900" spc="10" dirty="0">
                <a:latin typeface="Lucida Sans" panose="020B0602030504020204" pitchFamily="34" charset="0"/>
                <a:cs typeface="Times New Roman" panose="02020603050405020304" pitchFamily="18" charset="0"/>
              </a:rPr>
              <a:t>soft</a:t>
            </a:r>
            <a:r>
              <a:rPr lang="en-US" sz="900" spc="90" dirty="0">
                <a:latin typeface="Lucida Sans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900" spc="10" dirty="0">
                <a:latin typeface="Lucida Sans" panose="020B0602030504020204" pitchFamily="34" charset="0"/>
                <a:cs typeface="Times New Roman" panose="02020603050405020304" pitchFamily="18" charset="0"/>
              </a:rPr>
              <a:t>bone, which would</a:t>
            </a:r>
            <a:r>
              <a:rPr lang="en-US" sz="900" spc="95" dirty="0">
                <a:latin typeface="Lucida Sans" panose="020B0602030504020204" pitchFamily="34" charset="0"/>
                <a:cs typeface="Times New Roman" panose="02020603050405020304" pitchFamily="18" charset="0"/>
              </a:rPr>
              <a:t> then </a:t>
            </a:r>
            <a:r>
              <a:rPr lang="en-US" sz="900" spc="60" dirty="0">
                <a:latin typeface="Lucida Sans" panose="020B0602030504020204" pitchFamily="34" charset="0"/>
                <a:cs typeface="Times New Roman" panose="02020603050405020304" pitchFamily="18" charset="0"/>
              </a:rPr>
              <a:t>need</a:t>
            </a:r>
            <a:r>
              <a:rPr lang="en-US" sz="900" spc="90" dirty="0">
                <a:latin typeface="Lucida Sans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900" spc="45" dirty="0">
                <a:latin typeface="Lucida Sans" panose="020B0602030504020204" pitchFamily="34" charset="0"/>
                <a:cs typeface="Times New Roman" panose="02020603050405020304" pitchFamily="18" charset="0"/>
              </a:rPr>
              <a:t>surgical</a:t>
            </a:r>
            <a:r>
              <a:rPr lang="en-US" sz="900" spc="95" dirty="0">
                <a:latin typeface="Lucida Sans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900" spc="10" dirty="0">
                <a:latin typeface="Lucida Sans" panose="020B0602030504020204" pitchFamily="34" charset="0"/>
                <a:cs typeface="Times New Roman" panose="02020603050405020304" pitchFamily="18" charset="0"/>
              </a:rPr>
              <a:t>intervention</a:t>
            </a:r>
            <a:r>
              <a:rPr lang="en-US" sz="900" spc="90" dirty="0">
                <a:latin typeface="Lucida Sans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900" spc="10" dirty="0">
                <a:latin typeface="Lucida Sans" panose="020B0602030504020204" pitchFamily="34" charset="0"/>
                <a:cs typeface="Times New Roman" panose="02020603050405020304" pitchFamily="18" charset="0"/>
              </a:rPr>
              <a:t>like</a:t>
            </a:r>
            <a:r>
              <a:rPr lang="en-US" sz="900" spc="95" dirty="0">
                <a:latin typeface="Lucida Sans" panose="020B0602030504020204" pitchFamily="34" charset="0"/>
                <a:cs typeface="Times New Roman" panose="02020603050405020304" pitchFamily="18" charset="0"/>
              </a:rPr>
              <a:t> Total Hip Replacement (</a:t>
            </a:r>
            <a:r>
              <a:rPr lang="en-US" sz="900" spc="10" dirty="0">
                <a:latin typeface="Lucida Sans" panose="020B0602030504020204" pitchFamily="34" charset="0"/>
                <a:cs typeface="Times New Roman" panose="02020603050405020304" pitchFamily="18" charset="0"/>
              </a:rPr>
              <a:t>THR).</a:t>
            </a:r>
            <a:r>
              <a:rPr lang="en-US" sz="900" spc="90" dirty="0">
                <a:latin typeface="Lucida Sans" panose="020B0602030504020204" pitchFamily="34" charset="0"/>
                <a:cs typeface="Times New Roman" panose="02020603050405020304" pitchFamily="18" charset="0"/>
              </a:rPr>
              <a:t> </a:t>
            </a:r>
          </a:p>
          <a:p>
            <a:pPr marL="146050" marR="316865">
              <a:lnSpc>
                <a:spcPct val="111200"/>
              </a:lnSpc>
            </a:pPr>
            <a:r>
              <a:rPr lang="en-US" sz="900" spc="80" dirty="0" smtClean="0">
                <a:latin typeface="Lucida Sans" panose="020B0602030504020204" pitchFamily="34" charset="0"/>
                <a:cs typeface="Times New Roman" panose="02020603050405020304" pitchFamily="18" charset="0"/>
              </a:rPr>
              <a:t>Once</a:t>
            </a:r>
            <a:r>
              <a:rPr lang="en-US" sz="900" spc="95" dirty="0" smtClean="0">
                <a:latin typeface="Lucida Sans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900" spc="10" dirty="0">
                <a:latin typeface="Lucida Sans" panose="020B0602030504020204" pitchFamily="34" charset="0"/>
                <a:cs typeface="Times New Roman" panose="02020603050405020304" pitchFamily="18" charset="0"/>
              </a:rPr>
              <a:t>pain</a:t>
            </a:r>
            <a:r>
              <a:rPr lang="en-US" sz="900" spc="90" dirty="0">
                <a:latin typeface="Lucida Sans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900" spc="-10" dirty="0">
                <a:latin typeface="Lucida Sans" panose="020B0602030504020204" pitchFamily="34" charset="0"/>
                <a:cs typeface="Times New Roman" panose="02020603050405020304" pitchFamily="18" charset="0"/>
              </a:rPr>
              <a:t>settles </a:t>
            </a:r>
            <a:r>
              <a:rPr lang="en-US" sz="900" b="1" spc="70" dirty="0">
                <a:latin typeface="Lucida Sans" panose="020B0602030504020204" pitchFamily="34" charset="0"/>
                <a:cs typeface="Times New Roman" panose="02020603050405020304" pitchFamily="18" charset="0"/>
              </a:rPr>
              <a:t>Swimming, </a:t>
            </a:r>
            <a:r>
              <a:rPr lang="en-US" sz="900" b="1" spc="70" dirty="0" smtClean="0">
                <a:latin typeface="Lucida Sans" panose="020B0602030504020204" pitchFamily="34" charset="0"/>
                <a:cs typeface="Times New Roman" panose="02020603050405020304" pitchFamily="18" charset="0"/>
              </a:rPr>
              <a:t>Walking in a Swimming pool, Yoga</a:t>
            </a:r>
            <a:r>
              <a:rPr lang="en-US" sz="900" b="1" spc="40" dirty="0" smtClean="0">
                <a:latin typeface="Lucida Sans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900" b="1" spc="65" dirty="0">
                <a:latin typeface="Lucida Sans" panose="020B0602030504020204" pitchFamily="34" charset="0"/>
                <a:cs typeface="Times New Roman" panose="02020603050405020304" pitchFamily="18" charset="0"/>
              </a:rPr>
              <a:t>and</a:t>
            </a:r>
            <a:r>
              <a:rPr lang="en-US" sz="900" b="1" spc="45" dirty="0">
                <a:latin typeface="Lucida Sans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900" b="1" spc="20" dirty="0">
                <a:latin typeface="Lucida Sans" panose="020B0602030504020204" pitchFamily="34" charset="0"/>
                <a:cs typeface="Times New Roman" panose="02020603050405020304" pitchFamily="18" charset="0"/>
              </a:rPr>
              <a:t>Stationary</a:t>
            </a:r>
            <a:r>
              <a:rPr lang="en-US" sz="900" b="1" spc="45" dirty="0">
                <a:latin typeface="Lucida Sans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900" b="1" spc="50" dirty="0">
                <a:latin typeface="Lucida Sans" panose="020B0602030504020204" pitchFamily="34" charset="0"/>
                <a:cs typeface="Times New Roman" panose="02020603050405020304" pitchFamily="18" charset="0"/>
              </a:rPr>
              <a:t>Cycling</a:t>
            </a:r>
            <a:r>
              <a:rPr lang="en-US" sz="900" b="1" spc="45" dirty="0">
                <a:latin typeface="Lucida Sans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900" spc="55" dirty="0">
                <a:latin typeface="Lucida Sans" panose="020B0602030504020204" pitchFamily="34" charset="0"/>
                <a:cs typeface="Times New Roman" panose="02020603050405020304" pitchFamily="18" charset="0"/>
              </a:rPr>
              <a:t>could</a:t>
            </a:r>
            <a:r>
              <a:rPr lang="en-US" sz="900" spc="40" dirty="0">
                <a:latin typeface="Lucida Sans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900" spc="65" dirty="0">
                <a:latin typeface="Lucida Sans" panose="020B0602030504020204" pitchFamily="34" charset="0"/>
                <a:cs typeface="Times New Roman" panose="02020603050405020304" pitchFamily="18" charset="0"/>
              </a:rPr>
              <a:t>be</a:t>
            </a:r>
            <a:r>
              <a:rPr lang="en-US" sz="900" spc="45" dirty="0">
                <a:latin typeface="Lucida Sans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900" spc="20" dirty="0">
                <a:latin typeface="Lucida Sans" panose="020B0602030504020204" pitchFamily="34" charset="0"/>
                <a:cs typeface="Times New Roman" panose="02020603050405020304" pitchFamily="18" charset="0"/>
              </a:rPr>
              <a:t>safe</a:t>
            </a:r>
            <a:r>
              <a:rPr lang="en-US" sz="900" spc="45" dirty="0">
                <a:latin typeface="Lucida Sans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900" spc="50" dirty="0">
                <a:latin typeface="Lucida Sans" panose="020B0602030504020204" pitchFamily="34" charset="0"/>
                <a:cs typeface="Times New Roman" panose="02020603050405020304" pitchFamily="18" charset="0"/>
              </a:rPr>
              <a:t>forms</a:t>
            </a:r>
            <a:r>
              <a:rPr lang="en-US" sz="900" spc="45" dirty="0">
                <a:latin typeface="Lucida Sans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900" spc="20" dirty="0">
                <a:latin typeface="Lucida Sans" panose="020B0602030504020204" pitchFamily="34" charset="0"/>
                <a:cs typeface="Times New Roman" panose="02020603050405020304" pitchFamily="18" charset="0"/>
              </a:rPr>
              <a:t>of</a:t>
            </a:r>
            <a:r>
              <a:rPr lang="en-US" sz="900" spc="40" dirty="0">
                <a:latin typeface="Lucida Sans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900" spc="-10" dirty="0">
                <a:latin typeface="Lucida Sans" panose="020B0602030504020204" pitchFamily="34" charset="0"/>
                <a:cs typeface="Times New Roman" panose="02020603050405020304" pitchFamily="18" charset="0"/>
              </a:rPr>
              <a:t>exercise</a:t>
            </a:r>
            <a:endParaRPr lang="en-IN" sz="900" dirty="0">
              <a:latin typeface="Lucida Sans" panose="020B0602030504020204" pitchFamily="34" charset="0"/>
            </a:endParaRP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EB5E90C2-6C81-E120-7046-5BA91BD5BB68}"/>
              </a:ext>
            </a:extLst>
          </p:cNvPr>
          <p:cNvCxnSpPr/>
          <p:nvPr/>
        </p:nvCxnSpPr>
        <p:spPr>
          <a:xfrm>
            <a:off x="43660" y="177599"/>
            <a:ext cx="6625653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670C4486-E991-4CA4-D3CC-7AD17F2FF688}"/>
              </a:ext>
            </a:extLst>
          </p:cNvPr>
          <p:cNvCxnSpPr>
            <a:cxnSpLocks/>
          </p:cNvCxnSpPr>
          <p:nvPr/>
        </p:nvCxnSpPr>
        <p:spPr>
          <a:xfrm>
            <a:off x="1609717" y="177599"/>
            <a:ext cx="18640" cy="231183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90231B96-7FA3-E5A6-6877-612E26CFA024}"/>
              </a:ext>
            </a:extLst>
          </p:cNvPr>
          <p:cNvCxnSpPr/>
          <p:nvPr/>
        </p:nvCxnSpPr>
        <p:spPr>
          <a:xfrm>
            <a:off x="43660" y="1276321"/>
            <a:ext cx="6625653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13BE162B-B810-3576-3F7C-A630F72C6E3C}"/>
              </a:ext>
            </a:extLst>
          </p:cNvPr>
          <p:cNvCxnSpPr/>
          <p:nvPr/>
        </p:nvCxnSpPr>
        <p:spPr>
          <a:xfrm>
            <a:off x="128605" y="2497646"/>
            <a:ext cx="6625653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B99AC9-B784-2242-B402-AF454039E1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2901" y="27413"/>
            <a:ext cx="5324195" cy="285147"/>
          </a:xfrm>
        </p:spPr>
        <p:txBody>
          <a:bodyPr>
            <a:noAutofit/>
          </a:bodyPr>
          <a:lstStyle/>
          <a:p>
            <a:r>
              <a:rPr lang="en-US" sz="2000" dirty="0">
                <a:latin typeface="Lucida Sans" panose="020B0602030504020204" pitchFamily="34" charset="0"/>
                <a:cs typeface="Times New Roman" panose="02020603050405020304" pitchFamily="18" charset="0"/>
              </a:rPr>
              <a:t>FAQ’S OF BISPHOSPHONATE THERAPY:</a:t>
            </a:r>
          </a:p>
        </p:txBody>
      </p:sp>
      <p:sp>
        <p:nvSpPr>
          <p:cNvPr id="5" name="object 30">
            <a:extLst>
              <a:ext uri="{FF2B5EF4-FFF2-40B4-BE49-F238E27FC236}">
                <a16:creationId xmlns:a16="http://schemas.microsoft.com/office/drawing/2014/main" id="{CD9517E9-A979-01D1-6030-D9CB48918911}"/>
              </a:ext>
            </a:extLst>
          </p:cNvPr>
          <p:cNvSpPr/>
          <p:nvPr/>
        </p:nvSpPr>
        <p:spPr>
          <a:xfrm>
            <a:off x="749509" y="545414"/>
            <a:ext cx="4494693" cy="297199"/>
          </a:xfrm>
          <a:custGeom>
            <a:avLst/>
            <a:gdLst/>
            <a:ahLst/>
            <a:cxnLst/>
            <a:rect l="l" t="t" r="r" b="b"/>
            <a:pathLst>
              <a:path w="7296150" h="656590">
                <a:moveTo>
                  <a:pt x="7296149" y="656050"/>
                </a:moveTo>
                <a:lnTo>
                  <a:pt x="660002" y="656050"/>
                </a:lnTo>
                <a:lnTo>
                  <a:pt x="660002" y="648431"/>
                </a:lnTo>
                <a:lnTo>
                  <a:pt x="554106" y="358262"/>
                </a:lnTo>
                <a:lnTo>
                  <a:pt x="327538" y="156347"/>
                </a:lnTo>
                <a:lnTo>
                  <a:pt x="102201" y="38366"/>
                </a:lnTo>
                <a:lnTo>
                  <a:pt x="0" y="0"/>
                </a:lnTo>
                <a:lnTo>
                  <a:pt x="7207492" y="3291"/>
                </a:lnTo>
                <a:lnTo>
                  <a:pt x="7242124" y="10234"/>
                </a:lnTo>
                <a:lnTo>
                  <a:pt x="7270291" y="29212"/>
                </a:lnTo>
                <a:lnTo>
                  <a:pt x="7289223" y="57447"/>
                </a:lnTo>
                <a:lnTo>
                  <a:pt x="7296149" y="92162"/>
                </a:lnTo>
                <a:lnTo>
                  <a:pt x="7296149" y="656050"/>
                </a:lnTo>
                <a:close/>
              </a:path>
            </a:pathLst>
          </a:custGeom>
          <a:solidFill>
            <a:srgbClr val="F5F5F5"/>
          </a:solidFill>
        </p:spPr>
        <p:txBody>
          <a:bodyPr wrap="square" lIns="0" tIns="0" rIns="0" bIns="0" rtlCol="0"/>
          <a:lstStyle/>
          <a:p>
            <a:endParaRPr sz="927" dirty="0">
              <a:latin typeface="Lucida Sans" panose="020B0602030504020204" pitchFamily="34" charset="0"/>
            </a:endParaRPr>
          </a:p>
        </p:txBody>
      </p:sp>
      <p:sp>
        <p:nvSpPr>
          <p:cNvPr id="8" name="object 30">
            <a:extLst>
              <a:ext uri="{FF2B5EF4-FFF2-40B4-BE49-F238E27FC236}">
                <a16:creationId xmlns:a16="http://schemas.microsoft.com/office/drawing/2014/main" id="{70A82709-3D07-E3DE-BCDB-0DD54D2FC832}"/>
              </a:ext>
            </a:extLst>
          </p:cNvPr>
          <p:cNvSpPr/>
          <p:nvPr/>
        </p:nvSpPr>
        <p:spPr>
          <a:xfrm>
            <a:off x="751449" y="3814065"/>
            <a:ext cx="4394323" cy="286616"/>
          </a:xfrm>
          <a:custGeom>
            <a:avLst/>
            <a:gdLst/>
            <a:ahLst/>
            <a:cxnLst/>
            <a:rect l="l" t="t" r="r" b="b"/>
            <a:pathLst>
              <a:path w="7296150" h="656590">
                <a:moveTo>
                  <a:pt x="7296149" y="656050"/>
                </a:moveTo>
                <a:lnTo>
                  <a:pt x="660002" y="656050"/>
                </a:lnTo>
                <a:lnTo>
                  <a:pt x="660002" y="648431"/>
                </a:lnTo>
                <a:lnTo>
                  <a:pt x="554106" y="358262"/>
                </a:lnTo>
                <a:lnTo>
                  <a:pt x="327538" y="156347"/>
                </a:lnTo>
                <a:lnTo>
                  <a:pt x="102201" y="38366"/>
                </a:lnTo>
                <a:lnTo>
                  <a:pt x="0" y="0"/>
                </a:lnTo>
                <a:lnTo>
                  <a:pt x="7207492" y="3291"/>
                </a:lnTo>
                <a:lnTo>
                  <a:pt x="7242124" y="10234"/>
                </a:lnTo>
                <a:lnTo>
                  <a:pt x="7270291" y="29212"/>
                </a:lnTo>
                <a:lnTo>
                  <a:pt x="7289223" y="57447"/>
                </a:lnTo>
                <a:lnTo>
                  <a:pt x="7296149" y="92162"/>
                </a:lnTo>
                <a:lnTo>
                  <a:pt x="7296149" y="656050"/>
                </a:lnTo>
                <a:close/>
              </a:path>
            </a:pathLst>
          </a:custGeom>
          <a:solidFill>
            <a:srgbClr val="F5F5F5"/>
          </a:solidFill>
        </p:spPr>
        <p:txBody>
          <a:bodyPr wrap="square" lIns="0" tIns="0" rIns="0" bIns="0" rtlCol="0"/>
          <a:lstStyle/>
          <a:p>
            <a:endParaRPr sz="927" dirty="0">
              <a:latin typeface="Lucida Sans" panose="020B0602030504020204" pitchFamily="34" charset="0"/>
            </a:endParaRPr>
          </a:p>
        </p:txBody>
      </p:sp>
      <p:sp>
        <p:nvSpPr>
          <p:cNvPr id="9" name="object 30">
            <a:extLst>
              <a:ext uri="{FF2B5EF4-FFF2-40B4-BE49-F238E27FC236}">
                <a16:creationId xmlns:a16="http://schemas.microsoft.com/office/drawing/2014/main" id="{44930274-115F-C0BB-4841-492A66776307}"/>
              </a:ext>
            </a:extLst>
          </p:cNvPr>
          <p:cNvSpPr/>
          <p:nvPr/>
        </p:nvSpPr>
        <p:spPr>
          <a:xfrm>
            <a:off x="749506" y="2798991"/>
            <a:ext cx="4492293" cy="281829"/>
          </a:xfrm>
          <a:custGeom>
            <a:avLst/>
            <a:gdLst/>
            <a:ahLst/>
            <a:cxnLst/>
            <a:rect l="l" t="t" r="r" b="b"/>
            <a:pathLst>
              <a:path w="7296150" h="656590">
                <a:moveTo>
                  <a:pt x="7296149" y="656050"/>
                </a:moveTo>
                <a:lnTo>
                  <a:pt x="660002" y="656050"/>
                </a:lnTo>
                <a:lnTo>
                  <a:pt x="660002" y="648431"/>
                </a:lnTo>
                <a:lnTo>
                  <a:pt x="554106" y="358262"/>
                </a:lnTo>
                <a:lnTo>
                  <a:pt x="327538" y="156347"/>
                </a:lnTo>
                <a:lnTo>
                  <a:pt x="102201" y="38366"/>
                </a:lnTo>
                <a:lnTo>
                  <a:pt x="0" y="0"/>
                </a:lnTo>
                <a:lnTo>
                  <a:pt x="7207492" y="3291"/>
                </a:lnTo>
                <a:lnTo>
                  <a:pt x="7242124" y="10234"/>
                </a:lnTo>
                <a:lnTo>
                  <a:pt x="7270291" y="29212"/>
                </a:lnTo>
                <a:lnTo>
                  <a:pt x="7289223" y="57447"/>
                </a:lnTo>
                <a:lnTo>
                  <a:pt x="7296149" y="92162"/>
                </a:lnTo>
                <a:lnTo>
                  <a:pt x="7296149" y="656050"/>
                </a:lnTo>
                <a:close/>
              </a:path>
            </a:pathLst>
          </a:custGeom>
          <a:solidFill>
            <a:srgbClr val="F5F5F5"/>
          </a:solidFill>
        </p:spPr>
        <p:txBody>
          <a:bodyPr wrap="square" lIns="0" tIns="0" rIns="0" bIns="0" rtlCol="0"/>
          <a:lstStyle/>
          <a:p>
            <a:endParaRPr sz="927">
              <a:latin typeface="Lucida Sans" panose="020B0602030504020204" pitchFamily="34" charset="0"/>
            </a:endParaRPr>
          </a:p>
        </p:txBody>
      </p:sp>
      <p:sp>
        <p:nvSpPr>
          <p:cNvPr id="11" name="object 30">
            <a:extLst>
              <a:ext uri="{FF2B5EF4-FFF2-40B4-BE49-F238E27FC236}">
                <a16:creationId xmlns:a16="http://schemas.microsoft.com/office/drawing/2014/main" id="{28C29D7F-D710-FCB6-A8E5-5F65E0ECF1AE}"/>
              </a:ext>
            </a:extLst>
          </p:cNvPr>
          <p:cNvSpPr/>
          <p:nvPr/>
        </p:nvSpPr>
        <p:spPr>
          <a:xfrm>
            <a:off x="751909" y="1631174"/>
            <a:ext cx="4492293" cy="281829"/>
          </a:xfrm>
          <a:custGeom>
            <a:avLst/>
            <a:gdLst/>
            <a:ahLst/>
            <a:cxnLst/>
            <a:rect l="l" t="t" r="r" b="b"/>
            <a:pathLst>
              <a:path w="7296150" h="656590">
                <a:moveTo>
                  <a:pt x="7296149" y="656050"/>
                </a:moveTo>
                <a:lnTo>
                  <a:pt x="660002" y="656050"/>
                </a:lnTo>
                <a:lnTo>
                  <a:pt x="660002" y="648431"/>
                </a:lnTo>
                <a:lnTo>
                  <a:pt x="554106" y="358262"/>
                </a:lnTo>
                <a:lnTo>
                  <a:pt x="327538" y="156347"/>
                </a:lnTo>
                <a:lnTo>
                  <a:pt x="102201" y="38366"/>
                </a:lnTo>
                <a:lnTo>
                  <a:pt x="0" y="0"/>
                </a:lnTo>
                <a:lnTo>
                  <a:pt x="7207492" y="3291"/>
                </a:lnTo>
                <a:lnTo>
                  <a:pt x="7242124" y="10234"/>
                </a:lnTo>
                <a:lnTo>
                  <a:pt x="7270291" y="29212"/>
                </a:lnTo>
                <a:lnTo>
                  <a:pt x="7289223" y="57447"/>
                </a:lnTo>
                <a:lnTo>
                  <a:pt x="7296149" y="92162"/>
                </a:lnTo>
                <a:lnTo>
                  <a:pt x="7296149" y="656050"/>
                </a:lnTo>
                <a:close/>
              </a:path>
            </a:pathLst>
          </a:custGeom>
          <a:solidFill>
            <a:srgbClr val="F5F5F5"/>
          </a:solidFill>
        </p:spPr>
        <p:txBody>
          <a:bodyPr wrap="square" lIns="0" tIns="0" rIns="0" bIns="0" rtlCol="0"/>
          <a:lstStyle/>
          <a:p>
            <a:endParaRPr sz="927" dirty="0">
              <a:latin typeface="Lucida Sans" panose="020B0602030504020204" pitchFamily="34" charset="0"/>
            </a:endParaRPr>
          </a:p>
        </p:txBody>
      </p:sp>
      <p:pic>
        <p:nvPicPr>
          <p:cNvPr id="13" name="object 34">
            <a:extLst>
              <a:ext uri="{FF2B5EF4-FFF2-40B4-BE49-F238E27FC236}">
                <a16:creationId xmlns:a16="http://schemas.microsoft.com/office/drawing/2014/main" id="{B89A0147-627A-8CA9-75E4-F9E7954D2C3F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898163" y="1210426"/>
            <a:ext cx="850295" cy="1169711"/>
          </a:xfrm>
          <a:prstGeom prst="rect">
            <a:avLst/>
          </a:prstGeom>
        </p:spPr>
      </p:pic>
      <p:sp>
        <p:nvSpPr>
          <p:cNvPr id="16" name="object 33">
            <a:extLst>
              <a:ext uri="{FF2B5EF4-FFF2-40B4-BE49-F238E27FC236}">
                <a16:creationId xmlns:a16="http://schemas.microsoft.com/office/drawing/2014/main" id="{B36C53C4-3354-A116-60C7-49607948CA21}"/>
              </a:ext>
            </a:extLst>
          </p:cNvPr>
          <p:cNvSpPr/>
          <p:nvPr/>
        </p:nvSpPr>
        <p:spPr>
          <a:xfrm>
            <a:off x="1404743" y="924546"/>
            <a:ext cx="4493420" cy="601864"/>
          </a:xfrm>
          <a:custGeom>
            <a:avLst/>
            <a:gdLst/>
            <a:ahLst/>
            <a:cxnLst/>
            <a:rect l="l" t="t" r="r" b="b"/>
            <a:pathLst>
              <a:path w="8477250" h="1370329">
                <a:moveTo>
                  <a:pt x="0" y="0"/>
                </a:moveTo>
                <a:lnTo>
                  <a:pt x="7569960" y="0"/>
                </a:lnTo>
                <a:lnTo>
                  <a:pt x="7569960" y="480521"/>
                </a:lnTo>
                <a:lnTo>
                  <a:pt x="7715532" y="878560"/>
                </a:lnTo>
                <a:lnTo>
                  <a:pt x="8026990" y="1155536"/>
                </a:lnTo>
                <a:lnTo>
                  <a:pt x="8336754" y="1317376"/>
                </a:lnTo>
                <a:lnTo>
                  <a:pt x="8477248" y="1370006"/>
                </a:lnTo>
                <a:lnTo>
                  <a:pt x="0" y="1365491"/>
                </a:lnTo>
                <a:lnTo>
                  <a:pt x="0" y="0"/>
                </a:lnTo>
                <a:close/>
              </a:path>
            </a:pathLst>
          </a:custGeom>
          <a:solidFill>
            <a:srgbClr val="F5F5F5"/>
          </a:solidFill>
        </p:spPr>
        <p:txBody>
          <a:bodyPr wrap="square" lIns="0" tIns="0" rIns="0" bIns="0" rtlCol="0"/>
          <a:lstStyle/>
          <a:p>
            <a:endParaRPr sz="927" dirty="0">
              <a:latin typeface="Lucida Sans" panose="020B0602030504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CA63DAF-E259-096F-74BF-384E5A090A0F}"/>
              </a:ext>
            </a:extLst>
          </p:cNvPr>
          <p:cNvSpPr txBox="1"/>
          <p:nvPr/>
        </p:nvSpPr>
        <p:spPr>
          <a:xfrm>
            <a:off x="1405870" y="572042"/>
            <a:ext cx="312644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latin typeface="Lucida Sans" panose="020B0602030504020204" pitchFamily="34" charset="0"/>
              </a:rPr>
              <a:t>Is this therapy </a:t>
            </a:r>
            <a:r>
              <a:rPr lang="en-US" sz="900" dirty="0">
                <a:latin typeface="Lucida Sans" panose="020B0602030504020204" pitchFamily="34" charset="0"/>
                <a:cs typeface="Times New Roman" panose="02020603050405020304" pitchFamily="18" charset="0"/>
              </a:rPr>
              <a:t>safe</a:t>
            </a:r>
            <a:r>
              <a:rPr lang="en-US" sz="900" dirty="0">
                <a:latin typeface="Lucida Sans" panose="020B0602030504020204" pitchFamily="34" charset="0"/>
              </a:rPr>
              <a:t>?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AE1484E-9832-66AD-D293-82B3B782AE49}"/>
              </a:ext>
            </a:extLst>
          </p:cNvPr>
          <p:cNvSpPr txBox="1"/>
          <p:nvPr/>
        </p:nvSpPr>
        <p:spPr>
          <a:xfrm>
            <a:off x="1417077" y="920200"/>
            <a:ext cx="38716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900" spc="36" dirty="0">
                <a:latin typeface="Lucida Sans" panose="020B0602030504020204" pitchFamily="34" charset="0"/>
                <a:cs typeface="Times New Roman" panose="02020603050405020304" pitchFamily="18" charset="0"/>
              </a:rPr>
              <a:t>Yes,</a:t>
            </a:r>
            <a:r>
              <a:rPr lang="en-IN" sz="900" spc="7" dirty="0">
                <a:latin typeface="Lucida Sans" panose="020B0602030504020204" pitchFamily="34" charset="0"/>
                <a:cs typeface="Times New Roman" panose="02020603050405020304" pitchFamily="18" charset="0"/>
              </a:rPr>
              <a:t> our</a:t>
            </a:r>
            <a:r>
              <a:rPr lang="en-IN" sz="900" spc="11" dirty="0">
                <a:latin typeface="Lucida Sans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lang="en-IN" sz="900" spc="33" dirty="0">
                <a:latin typeface="Lucida Sans" panose="020B0602030504020204" pitchFamily="34" charset="0"/>
                <a:cs typeface="Times New Roman" panose="02020603050405020304" pitchFamily="18" charset="0"/>
              </a:rPr>
              <a:t>research,</a:t>
            </a:r>
            <a:r>
              <a:rPr lang="en-IN" sz="900" spc="11" dirty="0">
                <a:latin typeface="Lucida Sans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lang="en-IN" sz="900" spc="40" dirty="0">
                <a:latin typeface="Lucida Sans" panose="020B0602030504020204" pitchFamily="34" charset="0"/>
                <a:cs typeface="Times New Roman" panose="02020603050405020304" pitchFamily="18" charset="0"/>
              </a:rPr>
              <a:t>as</a:t>
            </a:r>
            <a:r>
              <a:rPr lang="en-IN" sz="900" spc="7" dirty="0">
                <a:latin typeface="Lucida Sans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lang="en-IN" sz="900" spc="53" dirty="0">
                <a:latin typeface="Lucida Sans" panose="020B0602030504020204" pitchFamily="34" charset="0"/>
                <a:cs typeface="Times New Roman" panose="02020603050405020304" pitchFamily="18" charset="0"/>
              </a:rPr>
              <a:t>published</a:t>
            </a:r>
            <a:r>
              <a:rPr lang="en-IN" sz="900" spc="11" dirty="0">
                <a:latin typeface="Lucida Sans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lang="en-IN" sz="900" dirty="0">
                <a:latin typeface="Lucida Sans" panose="020B0602030504020204" pitchFamily="34" charset="0"/>
                <a:cs typeface="Times New Roman" panose="02020603050405020304" pitchFamily="18" charset="0"/>
              </a:rPr>
              <a:t>in</a:t>
            </a:r>
            <a:r>
              <a:rPr lang="en-IN" sz="900" spc="11" dirty="0">
                <a:latin typeface="Lucida Sans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lang="en-IN" sz="900" spc="47" dirty="0">
                <a:latin typeface="Lucida Sans" panose="020B0602030504020204" pitchFamily="34" charset="0"/>
                <a:cs typeface="Times New Roman" panose="02020603050405020304" pitchFamily="18" charset="0"/>
              </a:rPr>
              <a:t>the</a:t>
            </a:r>
            <a:r>
              <a:rPr lang="en-IN" sz="900" spc="11" dirty="0">
                <a:latin typeface="Lucida Sans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lang="en-IN" sz="900" spc="53" dirty="0">
                <a:latin typeface="Lucida Sans" panose="020B0602030504020204" pitchFamily="34" charset="0"/>
                <a:cs typeface="Times New Roman" panose="02020603050405020304" pitchFamily="18" charset="0"/>
              </a:rPr>
              <a:t>Journal</a:t>
            </a:r>
            <a:r>
              <a:rPr lang="en-IN" sz="900" spc="11" dirty="0">
                <a:latin typeface="Lucida Sans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lang="en-IN" sz="900" spc="56" dirty="0">
                <a:latin typeface="Lucida Sans" panose="020B0602030504020204" pitchFamily="34" charset="0"/>
                <a:cs typeface="Times New Roman" panose="02020603050405020304" pitchFamily="18" charset="0"/>
              </a:rPr>
              <a:t>of</a:t>
            </a:r>
            <a:r>
              <a:rPr lang="en-IN" sz="900" spc="7" dirty="0">
                <a:latin typeface="Lucida Sans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lang="en-IN" sz="900" spc="56" dirty="0">
                <a:latin typeface="Lucida Sans" panose="020B0602030504020204" pitchFamily="34" charset="0"/>
                <a:cs typeface="Times New Roman" panose="02020603050405020304" pitchFamily="18" charset="0"/>
              </a:rPr>
              <a:t>Global</a:t>
            </a:r>
            <a:r>
              <a:rPr lang="en-IN" sz="900" spc="11" dirty="0">
                <a:latin typeface="Lucida Sans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lang="en-IN" sz="900" spc="53" dirty="0">
                <a:latin typeface="Lucida Sans" panose="020B0602030504020204" pitchFamily="34" charset="0"/>
                <a:cs typeface="Times New Roman" panose="02020603050405020304" pitchFamily="18" charset="0"/>
              </a:rPr>
              <a:t>Oncology (see references), </a:t>
            </a:r>
            <a:r>
              <a:rPr lang="en-IN" sz="900" spc="56" dirty="0">
                <a:latin typeface="Lucida Sans" panose="020B0602030504020204" pitchFamily="34" charset="0"/>
                <a:cs typeface="Times New Roman" panose="02020603050405020304" pitchFamily="18" charset="0"/>
              </a:rPr>
              <a:t>supports</a:t>
            </a:r>
            <a:r>
              <a:rPr lang="en-IN" sz="900" spc="3" dirty="0">
                <a:latin typeface="Lucida Sans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lang="en-IN" sz="900" spc="40" dirty="0">
                <a:latin typeface="Lucida Sans" panose="020B0602030504020204" pitchFamily="34" charset="0"/>
                <a:cs typeface="Times New Roman" panose="02020603050405020304" pitchFamily="18" charset="0"/>
              </a:rPr>
              <a:t>this</a:t>
            </a:r>
            <a:r>
              <a:rPr lang="en-IN" sz="900" spc="7" dirty="0">
                <a:latin typeface="Lucida Sans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lang="en-IN" sz="900" spc="51" dirty="0">
                <a:latin typeface="Lucida Sans" panose="020B0602030504020204" pitchFamily="34" charset="0"/>
                <a:cs typeface="Times New Roman" panose="02020603050405020304" pitchFamily="18" charset="0"/>
              </a:rPr>
              <a:t>treatment</a:t>
            </a:r>
            <a:r>
              <a:rPr lang="en-IN" sz="900" spc="7" dirty="0">
                <a:latin typeface="Lucida Sans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lang="en-IN" sz="900" spc="51" dirty="0">
                <a:latin typeface="Lucida Sans" panose="020B0602030504020204" pitchFamily="34" charset="0"/>
                <a:cs typeface="Times New Roman" panose="02020603050405020304" pitchFamily="18" charset="0"/>
              </a:rPr>
              <a:t>approach. In 20 years of experience, no major side effects have been faced.</a:t>
            </a:r>
            <a:endParaRPr lang="en-US" sz="900" dirty="0">
              <a:latin typeface="Lucida Sans" panose="020B0602030504020204" pitchFamily="34" charset="0"/>
            </a:endParaRPr>
          </a:p>
        </p:txBody>
      </p:sp>
      <p:sp>
        <p:nvSpPr>
          <p:cNvPr id="22" name="object 33">
            <a:extLst>
              <a:ext uri="{FF2B5EF4-FFF2-40B4-BE49-F238E27FC236}">
                <a16:creationId xmlns:a16="http://schemas.microsoft.com/office/drawing/2014/main" id="{32B48EB9-B958-A197-E1F8-09C4BF009BF1}"/>
              </a:ext>
            </a:extLst>
          </p:cNvPr>
          <p:cNvSpPr/>
          <p:nvPr/>
        </p:nvSpPr>
        <p:spPr>
          <a:xfrm>
            <a:off x="1355064" y="1970178"/>
            <a:ext cx="4543100" cy="752616"/>
          </a:xfrm>
          <a:custGeom>
            <a:avLst/>
            <a:gdLst/>
            <a:ahLst/>
            <a:cxnLst/>
            <a:rect l="l" t="t" r="r" b="b"/>
            <a:pathLst>
              <a:path w="8477250" h="1370329">
                <a:moveTo>
                  <a:pt x="0" y="0"/>
                </a:moveTo>
                <a:lnTo>
                  <a:pt x="7569960" y="0"/>
                </a:lnTo>
                <a:lnTo>
                  <a:pt x="7569960" y="480521"/>
                </a:lnTo>
                <a:lnTo>
                  <a:pt x="7715532" y="878560"/>
                </a:lnTo>
                <a:lnTo>
                  <a:pt x="8026990" y="1155536"/>
                </a:lnTo>
                <a:lnTo>
                  <a:pt x="8336754" y="1317376"/>
                </a:lnTo>
                <a:lnTo>
                  <a:pt x="8477248" y="1370006"/>
                </a:lnTo>
                <a:lnTo>
                  <a:pt x="0" y="1365491"/>
                </a:lnTo>
                <a:lnTo>
                  <a:pt x="0" y="0"/>
                </a:lnTo>
                <a:close/>
              </a:path>
            </a:pathLst>
          </a:custGeom>
          <a:solidFill>
            <a:srgbClr val="F5F5F5"/>
          </a:solidFill>
        </p:spPr>
        <p:txBody>
          <a:bodyPr wrap="square" lIns="0" tIns="0" rIns="0" bIns="0" rtlCol="0"/>
          <a:lstStyle/>
          <a:p>
            <a:endParaRPr sz="927" dirty="0">
              <a:latin typeface="Lucida Sans" panose="020B0602030504020204" pitchFamily="34" charset="0"/>
            </a:endParaRPr>
          </a:p>
        </p:txBody>
      </p:sp>
      <p:sp>
        <p:nvSpPr>
          <p:cNvPr id="23" name="object 33">
            <a:extLst>
              <a:ext uri="{FF2B5EF4-FFF2-40B4-BE49-F238E27FC236}">
                <a16:creationId xmlns:a16="http://schemas.microsoft.com/office/drawing/2014/main" id="{83F8249B-2A0C-7891-3D82-0310334BF02A}"/>
              </a:ext>
            </a:extLst>
          </p:cNvPr>
          <p:cNvSpPr/>
          <p:nvPr/>
        </p:nvSpPr>
        <p:spPr>
          <a:xfrm>
            <a:off x="1411945" y="3129274"/>
            <a:ext cx="4543101" cy="621998"/>
          </a:xfrm>
          <a:custGeom>
            <a:avLst/>
            <a:gdLst/>
            <a:ahLst/>
            <a:cxnLst/>
            <a:rect l="l" t="t" r="r" b="b"/>
            <a:pathLst>
              <a:path w="8477250" h="1370329">
                <a:moveTo>
                  <a:pt x="0" y="0"/>
                </a:moveTo>
                <a:lnTo>
                  <a:pt x="7569960" y="0"/>
                </a:lnTo>
                <a:lnTo>
                  <a:pt x="7569960" y="480521"/>
                </a:lnTo>
                <a:lnTo>
                  <a:pt x="7715532" y="878560"/>
                </a:lnTo>
                <a:lnTo>
                  <a:pt x="8026990" y="1155536"/>
                </a:lnTo>
                <a:lnTo>
                  <a:pt x="8336754" y="1317376"/>
                </a:lnTo>
                <a:lnTo>
                  <a:pt x="8477248" y="1370006"/>
                </a:lnTo>
                <a:lnTo>
                  <a:pt x="0" y="1365491"/>
                </a:lnTo>
                <a:lnTo>
                  <a:pt x="0" y="0"/>
                </a:lnTo>
                <a:close/>
              </a:path>
            </a:pathLst>
          </a:custGeom>
          <a:solidFill>
            <a:srgbClr val="F5F5F5"/>
          </a:solidFill>
        </p:spPr>
        <p:txBody>
          <a:bodyPr wrap="square" lIns="0" tIns="0" rIns="0" bIns="0" rtlCol="0"/>
          <a:lstStyle/>
          <a:p>
            <a:endParaRPr sz="927" dirty="0">
              <a:latin typeface="Lucida Sans" panose="020B0602030504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466020F-5496-E41D-05E4-63DAF1E20CD0}"/>
              </a:ext>
            </a:extLst>
          </p:cNvPr>
          <p:cNvSpPr txBox="1"/>
          <p:nvPr/>
        </p:nvSpPr>
        <p:spPr>
          <a:xfrm>
            <a:off x="1344870" y="1639544"/>
            <a:ext cx="394661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900" spc="73" dirty="0">
                <a:solidFill>
                  <a:sysClr val="windowText" lastClr="000000"/>
                </a:solidFill>
                <a:latin typeface="Lucida Sans" panose="020B0602030504020204" pitchFamily="34" charset="0"/>
                <a:cs typeface="Times New Roman" panose="02020603050405020304" pitchFamily="18" charset="0"/>
              </a:rPr>
              <a:t>What</a:t>
            </a:r>
            <a:r>
              <a:rPr lang="en-IN" sz="900" dirty="0">
                <a:solidFill>
                  <a:sysClr val="windowText" lastClr="000000"/>
                </a:solidFill>
                <a:latin typeface="Lucida Sans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lang="en-IN" sz="900" spc="60" dirty="0">
                <a:solidFill>
                  <a:sysClr val="windowText" lastClr="000000"/>
                </a:solidFill>
                <a:latin typeface="Lucida Sans" panose="020B0602030504020204" pitchFamily="34" charset="0"/>
                <a:cs typeface="Times New Roman" panose="02020603050405020304" pitchFamily="18" charset="0"/>
              </a:rPr>
              <a:t>about exercise,</a:t>
            </a:r>
            <a:r>
              <a:rPr lang="en-IN" sz="900" spc="3" dirty="0">
                <a:solidFill>
                  <a:sysClr val="windowText" lastClr="000000"/>
                </a:solidFill>
                <a:latin typeface="Lucida Sans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lang="en-IN" sz="900" spc="53" dirty="0">
                <a:solidFill>
                  <a:sysClr val="windowText" lastClr="000000"/>
                </a:solidFill>
                <a:latin typeface="Lucida Sans" panose="020B0602030504020204" pitchFamily="34" charset="0"/>
                <a:cs typeface="Times New Roman" panose="02020603050405020304" pitchFamily="18" charset="0"/>
              </a:rPr>
              <a:t>physiotherapy and</a:t>
            </a:r>
            <a:r>
              <a:rPr lang="en-IN" sz="900" dirty="0">
                <a:solidFill>
                  <a:sysClr val="windowText" lastClr="000000"/>
                </a:solidFill>
                <a:latin typeface="Lucida Sans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lang="en-IN" sz="900" spc="47" dirty="0">
                <a:solidFill>
                  <a:sysClr val="windowText" lastClr="000000"/>
                </a:solidFill>
                <a:latin typeface="Lucida Sans" panose="020B0602030504020204" pitchFamily="34" charset="0"/>
                <a:cs typeface="Times New Roman" panose="02020603050405020304" pitchFamily="18" charset="0"/>
              </a:rPr>
              <a:t>use of</a:t>
            </a:r>
            <a:r>
              <a:rPr lang="en-IN" sz="900" spc="3" dirty="0">
                <a:solidFill>
                  <a:sysClr val="windowText" lastClr="000000"/>
                </a:solidFill>
                <a:latin typeface="Lucida Sans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lang="en-IN" sz="900" spc="51" dirty="0">
                <a:solidFill>
                  <a:sysClr val="windowText" lastClr="000000"/>
                </a:solidFill>
                <a:latin typeface="Lucida Sans" panose="020B0602030504020204" pitchFamily="34" charset="0"/>
                <a:cs typeface="Times New Roman" panose="02020603050405020304" pitchFamily="18" charset="0"/>
              </a:rPr>
              <a:t>walking</a:t>
            </a:r>
            <a:r>
              <a:rPr lang="en-IN" sz="900" dirty="0">
                <a:solidFill>
                  <a:sysClr val="windowText" lastClr="000000"/>
                </a:solidFill>
                <a:latin typeface="Lucida Sans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lang="en-IN" sz="900" spc="36" dirty="0">
                <a:solidFill>
                  <a:sysClr val="windowText" lastClr="000000"/>
                </a:solidFill>
                <a:latin typeface="Lucida Sans" panose="020B0602030504020204" pitchFamily="34" charset="0"/>
                <a:cs typeface="Times New Roman" panose="02020603050405020304" pitchFamily="18" charset="0"/>
              </a:rPr>
              <a:t>aids?</a:t>
            </a:r>
            <a:endParaRPr lang="en-US" sz="1051" dirty="0">
              <a:latin typeface="Lucida Sans" panose="020B0602030504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D03DEE8-B7F1-3FD6-8BD2-AE6D012DA6C7}"/>
              </a:ext>
            </a:extLst>
          </p:cNvPr>
          <p:cNvSpPr txBox="1"/>
          <p:nvPr/>
        </p:nvSpPr>
        <p:spPr>
          <a:xfrm>
            <a:off x="1355064" y="2807640"/>
            <a:ext cx="351985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900" spc="79" dirty="0">
                <a:latin typeface="Lucida Sans" panose="020B0602030504020204" pitchFamily="34" charset="0"/>
                <a:cs typeface="Times New Roman" panose="02020603050405020304" pitchFamily="18" charset="0"/>
              </a:rPr>
              <a:t>Do</a:t>
            </a:r>
            <a:r>
              <a:rPr lang="en-IN" sz="900" spc="-3" dirty="0">
                <a:latin typeface="Lucida Sans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lang="en-IN" sz="900" spc="-73" dirty="0">
                <a:latin typeface="Lucida Sans" panose="020B0602030504020204" pitchFamily="34" charset="0"/>
                <a:cs typeface="Times New Roman" panose="02020603050405020304" pitchFamily="18" charset="0"/>
              </a:rPr>
              <a:t>I</a:t>
            </a:r>
            <a:r>
              <a:rPr lang="en-IN" sz="900" spc="-3" dirty="0">
                <a:latin typeface="Lucida Sans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lang="en-IN" sz="900" spc="53" dirty="0">
                <a:latin typeface="Lucida Sans" panose="020B0602030504020204" pitchFamily="34" charset="0"/>
                <a:cs typeface="Times New Roman" panose="02020603050405020304" pitchFamily="18" charset="0"/>
              </a:rPr>
              <a:t>need</a:t>
            </a:r>
            <a:r>
              <a:rPr lang="en-IN" sz="900" spc="-3" dirty="0">
                <a:latin typeface="Lucida Sans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lang="en-IN" sz="900" spc="67" dirty="0">
                <a:latin typeface="Lucida Sans" panose="020B0602030504020204" pitchFamily="34" charset="0"/>
                <a:cs typeface="Times New Roman" panose="02020603050405020304" pitchFamily="18" charset="0"/>
              </a:rPr>
              <a:t>to</a:t>
            </a:r>
            <a:r>
              <a:rPr lang="en-IN" sz="900" spc="-3" dirty="0">
                <a:latin typeface="Lucida Sans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lang="en-IN" sz="900" spc="51" dirty="0">
                <a:latin typeface="Lucida Sans" panose="020B0602030504020204" pitchFamily="34" charset="0"/>
                <a:cs typeface="Times New Roman" panose="02020603050405020304" pitchFamily="18" charset="0"/>
              </a:rPr>
              <a:t>take</a:t>
            </a:r>
            <a:r>
              <a:rPr lang="en-IN" sz="900" spc="-3" dirty="0">
                <a:latin typeface="Lucida Sans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lang="en-IN" sz="900" spc="51" dirty="0">
                <a:latin typeface="Lucida Sans" panose="020B0602030504020204" pitchFamily="34" charset="0"/>
                <a:cs typeface="Times New Roman" panose="02020603050405020304" pitchFamily="18" charset="0"/>
              </a:rPr>
              <a:t>any</a:t>
            </a:r>
            <a:r>
              <a:rPr lang="en-IN" sz="900" spc="-3" dirty="0">
                <a:latin typeface="Lucida Sans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lang="en-IN" sz="900" spc="53" dirty="0">
                <a:latin typeface="Lucida Sans" panose="020B0602030504020204" pitchFamily="34" charset="0"/>
                <a:cs typeface="Times New Roman" panose="02020603050405020304" pitchFamily="18" charset="0"/>
              </a:rPr>
              <a:t>specific</a:t>
            </a:r>
            <a:r>
              <a:rPr lang="en-IN" sz="900" spc="-3" dirty="0">
                <a:latin typeface="Lucida Sans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lang="en-IN" sz="900" spc="53" dirty="0">
                <a:latin typeface="Lucida Sans" panose="020B0602030504020204" pitchFamily="34" charset="0"/>
                <a:cs typeface="Times New Roman" panose="02020603050405020304" pitchFamily="18" charset="0"/>
              </a:rPr>
              <a:t>supplements?</a:t>
            </a:r>
            <a:endParaRPr lang="en-US" sz="900" dirty="0">
              <a:latin typeface="Lucida Sans" panose="020B0602030504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0FC85BA-4521-CEBF-5C39-BA2D1AF7816D}"/>
              </a:ext>
            </a:extLst>
          </p:cNvPr>
          <p:cNvSpPr txBox="1"/>
          <p:nvPr/>
        </p:nvSpPr>
        <p:spPr>
          <a:xfrm>
            <a:off x="1417077" y="3132512"/>
            <a:ext cx="37768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900" b="1" dirty="0">
                <a:latin typeface="Lucida Sans" panose="020B0602030504020204" pitchFamily="34" charset="0"/>
                <a:cs typeface="Times New Roman" panose="02020603050405020304" pitchFamily="18" charset="0"/>
              </a:rPr>
              <a:t>I</a:t>
            </a:r>
            <a:r>
              <a:rPr lang="en-IN" sz="900" b="1" dirty="0">
                <a:solidFill>
                  <a:sysClr val="windowText" lastClr="000000"/>
                </a:solidFill>
                <a:latin typeface="Lucida Sans" panose="020B0602030504020204" pitchFamily="34" charset="0"/>
                <a:cs typeface="Times New Roman" panose="02020603050405020304" pitchFamily="18" charset="0"/>
              </a:rPr>
              <a:t>t's</a:t>
            </a:r>
            <a:r>
              <a:rPr lang="en-IN" sz="900" b="1" spc="7" dirty="0">
                <a:solidFill>
                  <a:sysClr val="windowText" lastClr="000000"/>
                </a:solidFill>
                <a:latin typeface="Lucida Sans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lang="en-IN" sz="900" b="1" spc="40" dirty="0">
                <a:solidFill>
                  <a:sysClr val="windowText" lastClr="000000"/>
                </a:solidFill>
                <a:latin typeface="Lucida Sans" panose="020B0602030504020204" pitchFamily="34" charset="0"/>
                <a:cs typeface="Times New Roman" panose="02020603050405020304" pitchFamily="18" charset="0"/>
              </a:rPr>
              <a:t>crucial</a:t>
            </a:r>
            <a:r>
              <a:rPr lang="en-IN" sz="900" b="1" spc="11" dirty="0">
                <a:solidFill>
                  <a:sysClr val="windowText" lastClr="000000"/>
                </a:solidFill>
                <a:latin typeface="Lucida Sans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lang="en-IN" sz="900" b="1" spc="60" dirty="0">
                <a:solidFill>
                  <a:sysClr val="windowText" lastClr="000000"/>
                </a:solidFill>
                <a:latin typeface="Lucida Sans" panose="020B0602030504020204" pitchFamily="34" charset="0"/>
                <a:cs typeface="Times New Roman" panose="02020603050405020304" pitchFamily="18" charset="0"/>
              </a:rPr>
              <a:t>to</a:t>
            </a:r>
            <a:r>
              <a:rPr lang="en-IN" sz="900" b="1" spc="11" dirty="0">
                <a:solidFill>
                  <a:sysClr val="windowText" lastClr="000000"/>
                </a:solidFill>
                <a:latin typeface="Lucida Sans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lang="en-IN" sz="900" b="1" spc="43" dirty="0">
                <a:solidFill>
                  <a:sysClr val="windowText" lastClr="000000"/>
                </a:solidFill>
                <a:latin typeface="Lucida Sans" panose="020B0602030504020204" pitchFamily="34" charset="0"/>
                <a:cs typeface="Times New Roman" panose="02020603050405020304" pitchFamily="18" charset="0"/>
              </a:rPr>
              <a:t>take</a:t>
            </a:r>
            <a:r>
              <a:rPr lang="en-IN" sz="900" b="1" spc="7" dirty="0">
                <a:solidFill>
                  <a:sysClr val="windowText" lastClr="000000"/>
                </a:solidFill>
                <a:latin typeface="Lucida Sans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lang="en-IN" sz="900" b="1" spc="47" dirty="0">
                <a:solidFill>
                  <a:sysClr val="windowText" lastClr="000000"/>
                </a:solidFill>
                <a:latin typeface="Lucida Sans" panose="020B0602030504020204" pitchFamily="34" charset="0"/>
                <a:cs typeface="Times New Roman" panose="02020603050405020304" pitchFamily="18" charset="0"/>
              </a:rPr>
              <a:t>calcium</a:t>
            </a:r>
            <a:r>
              <a:rPr lang="en-IN" sz="900" b="1" spc="11" dirty="0">
                <a:solidFill>
                  <a:sysClr val="windowText" lastClr="000000"/>
                </a:solidFill>
                <a:latin typeface="Lucida Sans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lang="en-IN" sz="900" b="1" spc="47" dirty="0">
                <a:solidFill>
                  <a:sysClr val="windowText" lastClr="000000"/>
                </a:solidFill>
                <a:latin typeface="Lucida Sans" panose="020B0602030504020204" pitchFamily="34" charset="0"/>
                <a:cs typeface="Times New Roman" panose="02020603050405020304" pitchFamily="18" charset="0"/>
              </a:rPr>
              <a:t>with</a:t>
            </a:r>
            <a:r>
              <a:rPr lang="en-IN" sz="900" b="1" spc="7" dirty="0">
                <a:solidFill>
                  <a:sysClr val="windowText" lastClr="000000"/>
                </a:solidFill>
                <a:latin typeface="Lucida Sans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lang="en-IN" sz="900" b="1" spc="40" dirty="0">
                <a:solidFill>
                  <a:sysClr val="windowText" lastClr="000000"/>
                </a:solidFill>
                <a:latin typeface="Lucida Sans" panose="020B0602030504020204" pitchFamily="34" charset="0"/>
                <a:cs typeface="Times New Roman" panose="02020603050405020304" pitchFamily="18" charset="0"/>
              </a:rPr>
              <a:t>vitamin</a:t>
            </a:r>
            <a:r>
              <a:rPr lang="en-IN" sz="900" b="1" spc="11" dirty="0">
                <a:solidFill>
                  <a:sysClr val="windowText" lastClr="000000"/>
                </a:solidFill>
                <a:latin typeface="Lucida Sans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lang="en-IN" sz="900" b="1" spc="69" dirty="0">
                <a:solidFill>
                  <a:sysClr val="windowText" lastClr="000000"/>
                </a:solidFill>
                <a:latin typeface="Lucida Sans" panose="020B0602030504020204" pitchFamily="34" charset="0"/>
                <a:cs typeface="Times New Roman" panose="02020603050405020304" pitchFamily="18" charset="0"/>
              </a:rPr>
              <a:t>D</a:t>
            </a:r>
            <a:r>
              <a:rPr lang="en-IN" sz="900" b="1" spc="11" dirty="0">
                <a:solidFill>
                  <a:sysClr val="windowText" lastClr="000000"/>
                </a:solidFill>
                <a:latin typeface="Lucida Sans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lang="en-IN" sz="900" b="1" spc="47" dirty="0">
                <a:solidFill>
                  <a:sysClr val="windowText" lastClr="000000"/>
                </a:solidFill>
                <a:latin typeface="Lucida Sans" panose="020B0602030504020204" pitchFamily="34" charset="0"/>
                <a:cs typeface="Times New Roman" panose="02020603050405020304" pitchFamily="18" charset="0"/>
              </a:rPr>
              <a:t>supplements</a:t>
            </a:r>
            <a:r>
              <a:rPr lang="en-IN" sz="900" b="1" spc="7" dirty="0">
                <a:solidFill>
                  <a:sysClr val="windowText" lastClr="000000"/>
                </a:solidFill>
                <a:latin typeface="Lucida Sans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lang="en-IN" sz="900" b="1" spc="43" dirty="0">
                <a:solidFill>
                  <a:sysClr val="windowText" lastClr="000000"/>
                </a:solidFill>
                <a:latin typeface="Lucida Sans" panose="020B0602030504020204" pitchFamily="34" charset="0"/>
                <a:cs typeface="Times New Roman" panose="02020603050405020304" pitchFamily="18" charset="0"/>
              </a:rPr>
              <a:t>alongside</a:t>
            </a:r>
            <a:r>
              <a:rPr lang="en-IN" sz="900" b="1" spc="11" dirty="0">
                <a:solidFill>
                  <a:sysClr val="windowText" lastClr="000000"/>
                </a:solidFill>
                <a:latin typeface="Lucida Sans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lang="en-IN" sz="900" b="1" spc="43" dirty="0">
                <a:solidFill>
                  <a:sysClr val="windowText" lastClr="000000"/>
                </a:solidFill>
                <a:latin typeface="Lucida Sans" panose="020B0602030504020204" pitchFamily="34" charset="0"/>
                <a:cs typeface="Times New Roman" panose="02020603050405020304" pitchFamily="18" charset="0"/>
              </a:rPr>
              <a:t>the</a:t>
            </a:r>
            <a:r>
              <a:rPr lang="en-IN" sz="900" b="1" spc="7" dirty="0">
                <a:solidFill>
                  <a:sysClr val="windowText" lastClr="000000"/>
                </a:solidFill>
                <a:latin typeface="Lucida Sans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lang="en-IN" sz="900" b="1" spc="43" dirty="0">
                <a:solidFill>
                  <a:sysClr val="windowText" lastClr="000000"/>
                </a:solidFill>
                <a:latin typeface="Lucida Sans" panose="020B0602030504020204" pitchFamily="34" charset="0"/>
                <a:cs typeface="Times New Roman" panose="02020603050405020304" pitchFamily="18" charset="0"/>
              </a:rPr>
              <a:t>treatment</a:t>
            </a:r>
            <a:r>
              <a:rPr lang="en-IN" sz="900" b="1" spc="11" dirty="0">
                <a:solidFill>
                  <a:sysClr val="windowText" lastClr="000000"/>
                </a:solidFill>
                <a:latin typeface="Lucida Sans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lang="en-IN" sz="900" b="1" spc="40" dirty="0">
                <a:solidFill>
                  <a:sysClr val="windowText" lastClr="000000"/>
                </a:solidFill>
                <a:latin typeface="Lucida Sans" panose="020B0602030504020204" pitchFamily="34" charset="0"/>
                <a:cs typeface="Times New Roman" panose="02020603050405020304" pitchFamily="18" charset="0"/>
              </a:rPr>
              <a:t>for</a:t>
            </a:r>
            <a:r>
              <a:rPr lang="en-IN" sz="900" b="1" spc="11" dirty="0">
                <a:solidFill>
                  <a:sysClr val="windowText" lastClr="000000"/>
                </a:solidFill>
                <a:latin typeface="Lucida Sans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lang="en-IN" sz="900" b="1" spc="27" dirty="0">
                <a:solidFill>
                  <a:sysClr val="windowText" lastClr="000000"/>
                </a:solidFill>
                <a:latin typeface="Lucida Sans" panose="020B0602030504020204" pitchFamily="34" charset="0"/>
                <a:cs typeface="Times New Roman" panose="02020603050405020304" pitchFamily="18" charset="0"/>
              </a:rPr>
              <a:t>the </a:t>
            </a:r>
            <a:r>
              <a:rPr lang="en-IN" sz="900" b="1" spc="36" dirty="0">
                <a:solidFill>
                  <a:sysClr val="windowText" lastClr="000000"/>
                </a:solidFill>
                <a:latin typeface="Lucida Sans" panose="020B0602030504020204" pitchFamily="34" charset="0"/>
                <a:cs typeface="Times New Roman" panose="02020603050405020304" pitchFamily="18" charset="0"/>
              </a:rPr>
              <a:t>entire</a:t>
            </a:r>
            <a:r>
              <a:rPr lang="en-IN" sz="900" b="1" dirty="0">
                <a:solidFill>
                  <a:sysClr val="windowText" lastClr="000000"/>
                </a:solidFill>
                <a:latin typeface="Lucida Sans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lang="en-IN" sz="900" b="1" spc="36" dirty="0">
                <a:solidFill>
                  <a:sysClr val="windowText" lastClr="000000"/>
                </a:solidFill>
                <a:latin typeface="Lucida Sans" panose="020B0602030504020204" pitchFamily="34" charset="0"/>
                <a:cs typeface="Times New Roman" panose="02020603050405020304" pitchFamily="18" charset="0"/>
              </a:rPr>
              <a:t>three-</a:t>
            </a:r>
            <a:r>
              <a:rPr lang="en-IN" sz="900" b="1" spc="43" dirty="0">
                <a:solidFill>
                  <a:sysClr val="windowText" lastClr="000000"/>
                </a:solidFill>
                <a:latin typeface="Lucida Sans" panose="020B0602030504020204" pitchFamily="34" charset="0"/>
                <a:cs typeface="Times New Roman" panose="02020603050405020304" pitchFamily="18" charset="0"/>
              </a:rPr>
              <a:t>year</a:t>
            </a:r>
            <a:r>
              <a:rPr lang="en-IN" sz="900" b="1" spc="3" dirty="0">
                <a:solidFill>
                  <a:sysClr val="windowText" lastClr="000000"/>
                </a:solidFill>
                <a:latin typeface="Lucida Sans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lang="en-IN" sz="900" b="1" spc="27" dirty="0">
                <a:solidFill>
                  <a:sysClr val="windowText" lastClr="000000"/>
                </a:solidFill>
                <a:latin typeface="Lucida Sans" panose="020B0602030504020204" pitchFamily="34" charset="0"/>
                <a:cs typeface="Times New Roman" panose="02020603050405020304" pitchFamily="18" charset="0"/>
              </a:rPr>
              <a:t>duration, as bisphosphonates do not work in absence of vitamin D and calcium</a:t>
            </a:r>
            <a:endParaRPr lang="en-US" sz="900" b="1" dirty="0">
              <a:latin typeface="Lucida Sans" panose="020B0602030504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67E9776-EB40-16E3-516A-D6E957DD9FE4}"/>
              </a:ext>
            </a:extLst>
          </p:cNvPr>
          <p:cNvSpPr txBox="1"/>
          <p:nvPr/>
        </p:nvSpPr>
        <p:spPr>
          <a:xfrm>
            <a:off x="1355064" y="3823185"/>
            <a:ext cx="360813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900" spc="51" dirty="0">
                <a:latin typeface="Lucida Sans" panose="020B0602030504020204" pitchFamily="34" charset="0"/>
                <a:cs typeface="Times New Roman" panose="02020603050405020304" pitchFamily="18" charset="0"/>
              </a:rPr>
              <a:t>Can I swim, do yoga and use stationary cycle?</a:t>
            </a:r>
            <a:endParaRPr lang="en-US" sz="900" dirty="0">
              <a:latin typeface="Lucida Sans" panose="020B0602030504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0" name="object 33">
            <a:extLst>
              <a:ext uri="{FF2B5EF4-FFF2-40B4-BE49-F238E27FC236}">
                <a16:creationId xmlns:a16="http://schemas.microsoft.com/office/drawing/2014/main" id="{E3F66E03-42C2-F85F-6944-8AF49584271B}"/>
              </a:ext>
            </a:extLst>
          </p:cNvPr>
          <p:cNvSpPr/>
          <p:nvPr/>
        </p:nvSpPr>
        <p:spPr>
          <a:xfrm>
            <a:off x="1379508" y="4180367"/>
            <a:ext cx="4518656" cy="783936"/>
          </a:xfrm>
          <a:custGeom>
            <a:avLst/>
            <a:gdLst/>
            <a:ahLst/>
            <a:cxnLst/>
            <a:rect l="l" t="t" r="r" b="b"/>
            <a:pathLst>
              <a:path w="8477250" h="1370329">
                <a:moveTo>
                  <a:pt x="0" y="0"/>
                </a:moveTo>
                <a:lnTo>
                  <a:pt x="7569960" y="0"/>
                </a:lnTo>
                <a:lnTo>
                  <a:pt x="7569960" y="480521"/>
                </a:lnTo>
                <a:lnTo>
                  <a:pt x="7715532" y="878560"/>
                </a:lnTo>
                <a:lnTo>
                  <a:pt x="8026990" y="1155536"/>
                </a:lnTo>
                <a:lnTo>
                  <a:pt x="8336754" y="1317376"/>
                </a:lnTo>
                <a:lnTo>
                  <a:pt x="8477248" y="1370006"/>
                </a:lnTo>
                <a:lnTo>
                  <a:pt x="0" y="1365491"/>
                </a:lnTo>
                <a:lnTo>
                  <a:pt x="0" y="0"/>
                </a:lnTo>
                <a:close/>
              </a:path>
            </a:pathLst>
          </a:custGeom>
          <a:solidFill>
            <a:srgbClr val="F5F5F5"/>
          </a:solidFill>
        </p:spPr>
        <p:txBody>
          <a:bodyPr wrap="square" lIns="0" tIns="0" rIns="0" bIns="0" rtlCol="0"/>
          <a:lstStyle/>
          <a:p>
            <a:endParaRPr sz="927" dirty="0">
              <a:latin typeface="Lucida Sans" panose="020B0602030504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DC3B5A3-E847-086C-2A43-E7612DC7F6C4}"/>
              </a:ext>
            </a:extLst>
          </p:cNvPr>
          <p:cNvSpPr txBox="1"/>
          <p:nvPr/>
        </p:nvSpPr>
        <p:spPr>
          <a:xfrm>
            <a:off x="1055506" y="4135953"/>
            <a:ext cx="4719652" cy="1024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9626" marR="372316" defTabSz="605121">
              <a:lnSpc>
                <a:spcPct val="113599"/>
              </a:lnSpc>
              <a:buClrTx/>
              <a:defRPr/>
            </a:pPr>
            <a:r>
              <a:rPr lang="en-IN" sz="900" spc="53" dirty="0">
                <a:solidFill>
                  <a:sysClr val="windowText" lastClr="000000"/>
                </a:solidFill>
                <a:latin typeface="Lucida Sans" panose="020B0602030504020204" pitchFamily="34" charset="0"/>
                <a:cs typeface="Times New Roman" panose="02020603050405020304" pitchFamily="18" charset="0"/>
              </a:rPr>
              <a:t>While</a:t>
            </a:r>
            <a:r>
              <a:rPr lang="en-IN" sz="900" spc="-3" dirty="0">
                <a:solidFill>
                  <a:sysClr val="windowText" lastClr="000000"/>
                </a:solidFill>
                <a:latin typeface="Lucida Sans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lang="en-IN" sz="900" spc="53" dirty="0">
                <a:solidFill>
                  <a:sysClr val="windowText" lastClr="000000"/>
                </a:solidFill>
                <a:latin typeface="Lucida Sans" panose="020B0602030504020204" pitchFamily="34" charset="0"/>
                <a:cs typeface="Times New Roman" panose="02020603050405020304" pitchFamily="18" charset="0"/>
              </a:rPr>
              <a:t>on</a:t>
            </a:r>
            <a:r>
              <a:rPr lang="en-IN" sz="900" dirty="0">
                <a:solidFill>
                  <a:sysClr val="windowText" lastClr="000000"/>
                </a:solidFill>
                <a:latin typeface="Lucida Sans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lang="en-IN" sz="900" spc="43" dirty="0">
                <a:solidFill>
                  <a:sysClr val="windowText" lastClr="000000"/>
                </a:solidFill>
                <a:latin typeface="Lucida Sans" panose="020B0602030504020204" pitchFamily="34" charset="0"/>
                <a:cs typeface="Times New Roman" panose="02020603050405020304" pitchFamily="18" charset="0"/>
              </a:rPr>
              <a:t>treatment</a:t>
            </a:r>
            <a:r>
              <a:rPr lang="en-IN" sz="900" dirty="0">
                <a:solidFill>
                  <a:sysClr val="windowText" lastClr="000000"/>
                </a:solidFill>
                <a:latin typeface="Lucida Sans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lang="en-IN" sz="900" spc="63" dirty="0">
                <a:solidFill>
                  <a:sysClr val="windowText" lastClr="000000"/>
                </a:solidFill>
                <a:latin typeface="Lucida Sans" panose="020B0602030504020204" pitchFamily="34" charset="0"/>
                <a:cs typeface="Times New Roman" panose="02020603050405020304" pitchFamily="18" charset="0"/>
              </a:rPr>
              <a:t>we</a:t>
            </a:r>
            <a:r>
              <a:rPr lang="en-IN" sz="900" spc="-3" dirty="0">
                <a:solidFill>
                  <a:sysClr val="windowText" lastClr="000000"/>
                </a:solidFill>
                <a:latin typeface="Lucida Sans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lang="en-IN" sz="900" spc="43" dirty="0">
                <a:solidFill>
                  <a:sysClr val="windowText" lastClr="000000"/>
                </a:solidFill>
                <a:latin typeface="Lucida Sans" panose="020B0602030504020204" pitchFamily="34" charset="0"/>
                <a:cs typeface="Times New Roman" panose="02020603050405020304" pitchFamily="18" charset="0"/>
              </a:rPr>
              <a:t>advise</a:t>
            </a:r>
            <a:r>
              <a:rPr lang="en-IN" sz="900" dirty="0">
                <a:solidFill>
                  <a:sysClr val="windowText" lastClr="000000"/>
                </a:solidFill>
                <a:latin typeface="Lucida Sans" panose="020B0602030504020204" pitchFamily="34" charset="0"/>
                <a:cs typeface="Times New Roman" panose="02020603050405020304" pitchFamily="18" charset="0"/>
              </a:rPr>
              <a:t> that </a:t>
            </a:r>
            <a:r>
              <a:rPr lang="en-IN" sz="900" spc="43" dirty="0">
                <a:solidFill>
                  <a:sysClr val="windowText" lastClr="000000"/>
                </a:solidFill>
                <a:latin typeface="Lucida Sans" panose="020B0602030504020204" pitchFamily="34" charset="0"/>
                <a:cs typeface="Times New Roman" panose="02020603050405020304" pitchFamily="18" charset="0"/>
              </a:rPr>
              <a:t>high</a:t>
            </a:r>
            <a:r>
              <a:rPr lang="en-IN" sz="900" dirty="0">
                <a:solidFill>
                  <a:sysClr val="windowText" lastClr="000000"/>
                </a:solidFill>
                <a:latin typeface="Lucida Sans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lang="en-IN" sz="900" spc="53" dirty="0">
                <a:solidFill>
                  <a:sysClr val="windowText" lastClr="000000"/>
                </a:solidFill>
                <a:latin typeface="Lucida Sans" panose="020B0602030504020204" pitchFamily="34" charset="0"/>
                <a:cs typeface="Times New Roman" panose="02020603050405020304" pitchFamily="18" charset="0"/>
              </a:rPr>
              <a:t>impact </a:t>
            </a:r>
            <a:r>
              <a:rPr lang="en-IN" sz="900" spc="43" dirty="0">
                <a:solidFill>
                  <a:sysClr val="windowText" lastClr="000000"/>
                </a:solidFill>
                <a:latin typeface="Lucida Sans" panose="020B0602030504020204" pitchFamily="34" charset="0"/>
                <a:cs typeface="Times New Roman" panose="02020603050405020304" pitchFamily="18" charset="0"/>
              </a:rPr>
              <a:t>exercise /physiotherapy be avoided. This</a:t>
            </a:r>
            <a:r>
              <a:rPr lang="en-IN" sz="900" spc="-3" dirty="0">
                <a:solidFill>
                  <a:sysClr val="windowText" lastClr="000000"/>
                </a:solidFill>
                <a:latin typeface="Lucida Sans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lang="en-IN" sz="900" spc="47" dirty="0">
                <a:solidFill>
                  <a:sysClr val="windowText" lastClr="000000"/>
                </a:solidFill>
                <a:latin typeface="Lucida Sans" panose="020B0602030504020204" pitchFamily="34" charset="0"/>
                <a:cs typeface="Times New Roman" panose="02020603050405020304" pitchFamily="18" charset="0"/>
              </a:rPr>
              <a:t>can</a:t>
            </a:r>
            <a:r>
              <a:rPr lang="en-IN" sz="900" dirty="0">
                <a:solidFill>
                  <a:sysClr val="windowText" lastClr="000000"/>
                </a:solidFill>
                <a:latin typeface="Lucida Sans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lang="en-IN" sz="900" spc="43" dirty="0">
                <a:solidFill>
                  <a:sysClr val="windowText" lastClr="000000"/>
                </a:solidFill>
                <a:latin typeface="Lucida Sans" panose="020B0602030504020204" pitchFamily="34" charset="0"/>
                <a:cs typeface="Times New Roman" panose="02020603050405020304" pitchFamily="18" charset="0"/>
              </a:rPr>
              <a:t>cause</a:t>
            </a:r>
            <a:r>
              <a:rPr lang="en-IN" sz="900" dirty="0">
                <a:solidFill>
                  <a:sysClr val="windowText" lastClr="000000"/>
                </a:solidFill>
                <a:latin typeface="Lucida Sans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lang="en-IN" sz="900" spc="40" dirty="0">
                <a:solidFill>
                  <a:sysClr val="windowText" lastClr="000000"/>
                </a:solidFill>
                <a:latin typeface="Lucida Sans" panose="020B0602030504020204" pitchFamily="34" charset="0"/>
                <a:cs typeface="Times New Roman" panose="02020603050405020304" pitchFamily="18" charset="0"/>
              </a:rPr>
              <a:t>collapse </a:t>
            </a:r>
            <a:r>
              <a:rPr lang="en-IN" sz="900" spc="51" dirty="0">
                <a:solidFill>
                  <a:sysClr val="windowText" lastClr="000000"/>
                </a:solidFill>
                <a:latin typeface="Lucida Sans" panose="020B0602030504020204" pitchFamily="34" charset="0"/>
                <a:cs typeface="Times New Roman" panose="02020603050405020304" pitchFamily="18" charset="0"/>
              </a:rPr>
              <a:t>of</a:t>
            </a:r>
            <a:r>
              <a:rPr lang="en-IN" sz="900" spc="13" dirty="0">
                <a:solidFill>
                  <a:sysClr val="windowText" lastClr="000000"/>
                </a:solidFill>
                <a:latin typeface="Lucida Sans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lang="en-IN" sz="900" spc="43" dirty="0">
                <a:solidFill>
                  <a:sysClr val="windowText" lastClr="000000"/>
                </a:solidFill>
                <a:latin typeface="Lucida Sans" panose="020B0602030504020204" pitchFamily="34" charset="0"/>
                <a:cs typeface="Times New Roman" panose="02020603050405020304" pitchFamily="18" charset="0"/>
              </a:rPr>
              <a:t>the</a:t>
            </a:r>
            <a:r>
              <a:rPr lang="en-IN" sz="900" spc="13" dirty="0">
                <a:solidFill>
                  <a:sysClr val="windowText" lastClr="000000"/>
                </a:solidFill>
                <a:latin typeface="Lucida Sans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lang="en-IN" sz="900" spc="47" dirty="0">
                <a:solidFill>
                  <a:sysClr val="windowText" lastClr="000000"/>
                </a:solidFill>
                <a:latin typeface="Lucida Sans" panose="020B0602030504020204" pitchFamily="34" charset="0"/>
                <a:cs typeface="Times New Roman" panose="02020603050405020304" pitchFamily="18" charset="0"/>
              </a:rPr>
              <a:t>soft</a:t>
            </a:r>
            <a:r>
              <a:rPr lang="en-IN" sz="900" spc="13" dirty="0">
                <a:solidFill>
                  <a:sysClr val="windowText" lastClr="000000"/>
                </a:solidFill>
                <a:latin typeface="Lucida Sans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lang="en-IN" sz="900" spc="33" dirty="0">
                <a:solidFill>
                  <a:sysClr val="windowText" lastClr="000000"/>
                </a:solidFill>
                <a:latin typeface="Lucida Sans" panose="020B0602030504020204" pitchFamily="34" charset="0"/>
                <a:cs typeface="Times New Roman" panose="02020603050405020304" pitchFamily="18" charset="0"/>
              </a:rPr>
              <a:t>bone. </a:t>
            </a:r>
            <a:r>
              <a:rPr lang="en-IN" sz="900" spc="63" dirty="0">
                <a:solidFill>
                  <a:sysClr val="windowText" lastClr="000000"/>
                </a:solidFill>
                <a:latin typeface="Lucida Sans" panose="020B0602030504020204" pitchFamily="34" charset="0"/>
                <a:cs typeface="Times New Roman" panose="02020603050405020304" pitchFamily="18" charset="0"/>
              </a:rPr>
              <a:t>Once</a:t>
            </a:r>
            <a:r>
              <a:rPr lang="en-IN" sz="900" spc="7" dirty="0">
                <a:solidFill>
                  <a:sysClr val="windowText" lastClr="000000"/>
                </a:solidFill>
                <a:latin typeface="Lucida Sans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lang="en-IN" sz="900" spc="43" dirty="0">
                <a:solidFill>
                  <a:sysClr val="windowText" lastClr="000000"/>
                </a:solidFill>
                <a:latin typeface="Lucida Sans" panose="020B0602030504020204" pitchFamily="34" charset="0"/>
                <a:cs typeface="Times New Roman" panose="02020603050405020304" pitchFamily="18" charset="0"/>
              </a:rPr>
              <a:t>the</a:t>
            </a:r>
            <a:r>
              <a:rPr lang="en-IN" sz="900" spc="11" dirty="0">
                <a:solidFill>
                  <a:sysClr val="windowText" lastClr="000000"/>
                </a:solidFill>
                <a:latin typeface="Lucida Sans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lang="en-IN" sz="900" spc="40" dirty="0">
                <a:solidFill>
                  <a:sysClr val="windowText" lastClr="000000"/>
                </a:solidFill>
                <a:latin typeface="Lucida Sans" panose="020B0602030504020204" pitchFamily="34" charset="0"/>
                <a:cs typeface="Times New Roman" panose="02020603050405020304" pitchFamily="18" charset="0"/>
              </a:rPr>
              <a:t>pain</a:t>
            </a:r>
            <a:r>
              <a:rPr lang="en-IN" sz="900" spc="7" dirty="0">
                <a:solidFill>
                  <a:sysClr val="windowText" lastClr="000000"/>
                </a:solidFill>
                <a:latin typeface="Lucida Sans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lang="en-IN" sz="900" dirty="0">
                <a:solidFill>
                  <a:sysClr val="windowText" lastClr="000000"/>
                </a:solidFill>
                <a:latin typeface="Lucida Sans" panose="020B0602030504020204" pitchFamily="34" charset="0"/>
                <a:cs typeface="Times New Roman" panose="02020603050405020304" pitchFamily="18" charset="0"/>
              </a:rPr>
              <a:t>is</a:t>
            </a:r>
            <a:r>
              <a:rPr lang="en-IN" sz="900" spc="7" dirty="0">
                <a:solidFill>
                  <a:sysClr val="windowText" lastClr="000000"/>
                </a:solidFill>
                <a:latin typeface="Lucida Sans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lang="en-IN" sz="900" spc="33" dirty="0">
                <a:solidFill>
                  <a:sysClr val="windowText" lastClr="000000"/>
                </a:solidFill>
                <a:latin typeface="Lucida Sans" panose="020B0602030504020204" pitchFamily="34" charset="0"/>
                <a:cs typeface="Times New Roman" panose="02020603050405020304" pitchFamily="18" charset="0"/>
              </a:rPr>
              <a:t>settled,</a:t>
            </a:r>
            <a:r>
              <a:rPr lang="en-IN" sz="900" spc="11" dirty="0">
                <a:solidFill>
                  <a:sysClr val="windowText" lastClr="000000"/>
                </a:solidFill>
                <a:latin typeface="Lucida Sans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lang="en-IN" sz="900" b="1" spc="51" dirty="0">
                <a:solidFill>
                  <a:sysClr val="windowText" lastClr="000000"/>
                </a:solidFill>
                <a:latin typeface="Lucida Sans" panose="020B0602030504020204" pitchFamily="34" charset="0"/>
                <a:cs typeface="Times New Roman" panose="02020603050405020304" pitchFamily="18" charset="0"/>
              </a:rPr>
              <a:t>swimming, </a:t>
            </a:r>
            <a:r>
              <a:rPr lang="en-IN" sz="900" b="1" spc="51" dirty="0" smtClean="0">
                <a:solidFill>
                  <a:schemeClr val="tx1"/>
                </a:solidFill>
                <a:latin typeface="Lucida Sans" panose="020B0602030504020204" pitchFamily="34" charset="0"/>
                <a:cs typeface="Times New Roman" panose="02020603050405020304" pitchFamily="18" charset="0"/>
              </a:rPr>
              <a:t>walking in a swimming pool</a:t>
            </a:r>
            <a:r>
              <a:rPr lang="en-IN" sz="900" spc="51" dirty="0" smtClean="0">
                <a:solidFill>
                  <a:schemeClr val="tx1"/>
                </a:solidFill>
                <a:latin typeface="Lucida Sans" panose="020B0602030504020204" pitchFamily="34" charset="0"/>
                <a:cs typeface="Times New Roman" panose="02020603050405020304" pitchFamily="18" charset="0"/>
              </a:rPr>
              <a:t>,</a:t>
            </a:r>
            <a:r>
              <a:rPr lang="en-IN" sz="900" b="1" spc="51" dirty="0" smtClean="0">
                <a:solidFill>
                  <a:sysClr val="windowText" lastClr="000000"/>
                </a:solidFill>
                <a:latin typeface="Lucida Sans" panose="020B0602030504020204" pitchFamily="34" charset="0"/>
                <a:cs typeface="Times New Roman" panose="02020603050405020304" pitchFamily="18" charset="0"/>
              </a:rPr>
              <a:t> yoga</a:t>
            </a:r>
            <a:r>
              <a:rPr lang="en-IN" sz="900" spc="7" dirty="0" smtClean="0">
                <a:solidFill>
                  <a:sysClr val="windowText" lastClr="000000"/>
                </a:solidFill>
                <a:latin typeface="Lucida Sans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lang="en-IN" sz="900" spc="51" dirty="0">
                <a:solidFill>
                  <a:sysClr val="windowText" lastClr="000000"/>
                </a:solidFill>
                <a:latin typeface="Lucida Sans" panose="020B0602030504020204" pitchFamily="34" charset="0"/>
                <a:cs typeface="Times New Roman" panose="02020603050405020304" pitchFamily="18" charset="0"/>
              </a:rPr>
              <a:t>and</a:t>
            </a:r>
            <a:r>
              <a:rPr lang="en-IN" sz="900" spc="7" dirty="0">
                <a:solidFill>
                  <a:sysClr val="windowText" lastClr="000000"/>
                </a:solidFill>
                <a:latin typeface="Lucida Sans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lang="en-IN" sz="900" b="1" spc="40" dirty="0">
                <a:solidFill>
                  <a:sysClr val="windowText" lastClr="000000"/>
                </a:solidFill>
                <a:latin typeface="Lucida Sans" panose="020B0602030504020204" pitchFamily="34" charset="0"/>
                <a:cs typeface="Times New Roman" panose="02020603050405020304" pitchFamily="18" charset="0"/>
              </a:rPr>
              <a:t>stationary</a:t>
            </a:r>
            <a:r>
              <a:rPr lang="en-IN" sz="900" b="1" spc="11" dirty="0">
                <a:solidFill>
                  <a:sysClr val="windowText" lastClr="000000"/>
                </a:solidFill>
                <a:latin typeface="Lucida Sans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lang="en-IN" sz="900" b="1" spc="51" dirty="0">
                <a:solidFill>
                  <a:sysClr val="windowText" lastClr="000000"/>
                </a:solidFill>
                <a:latin typeface="Lucida Sans" panose="020B0602030504020204" pitchFamily="34" charset="0"/>
                <a:cs typeface="Times New Roman" panose="02020603050405020304" pitchFamily="18" charset="0"/>
              </a:rPr>
              <a:t>cycling</a:t>
            </a:r>
            <a:r>
              <a:rPr lang="en-IN" sz="900" b="1" spc="7" dirty="0">
                <a:solidFill>
                  <a:sysClr val="windowText" lastClr="000000"/>
                </a:solidFill>
                <a:latin typeface="Lucida Sans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lang="en-IN" sz="900" spc="53" dirty="0">
                <a:solidFill>
                  <a:sysClr val="windowText" lastClr="000000"/>
                </a:solidFill>
                <a:latin typeface="Lucida Sans" panose="020B0602030504020204" pitchFamily="34" charset="0"/>
                <a:cs typeface="Times New Roman" panose="02020603050405020304" pitchFamily="18" charset="0"/>
              </a:rPr>
              <a:t>are </a:t>
            </a:r>
            <a:r>
              <a:rPr lang="en-IN" sz="900" spc="36" dirty="0">
                <a:solidFill>
                  <a:sysClr val="windowText" lastClr="000000"/>
                </a:solidFill>
                <a:latin typeface="Lucida Sans" panose="020B0602030504020204" pitchFamily="34" charset="0"/>
                <a:cs typeface="Times New Roman" panose="02020603050405020304" pitchFamily="18" charset="0"/>
              </a:rPr>
              <a:t>safe</a:t>
            </a:r>
            <a:r>
              <a:rPr lang="en-IN" sz="900" spc="7" dirty="0">
                <a:solidFill>
                  <a:sysClr val="windowText" lastClr="000000"/>
                </a:solidFill>
                <a:latin typeface="Lucida Sans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lang="en-IN" sz="900" spc="47" dirty="0">
                <a:solidFill>
                  <a:sysClr val="windowText" lastClr="000000"/>
                </a:solidFill>
                <a:latin typeface="Lucida Sans" panose="020B0602030504020204" pitchFamily="34" charset="0"/>
                <a:cs typeface="Times New Roman" panose="02020603050405020304" pitchFamily="18" charset="0"/>
              </a:rPr>
              <a:t>forms</a:t>
            </a:r>
            <a:r>
              <a:rPr lang="en-IN" sz="900" spc="7" dirty="0">
                <a:solidFill>
                  <a:sysClr val="windowText" lastClr="000000"/>
                </a:solidFill>
                <a:latin typeface="Lucida Sans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lang="en-IN" sz="900" spc="51" dirty="0">
                <a:solidFill>
                  <a:sysClr val="windowText" lastClr="000000"/>
                </a:solidFill>
                <a:latin typeface="Lucida Sans" panose="020B0602030504020204" pitchFamily="34" charset="0"/>
                <a:cs typeface="Times New Roman" panose="02020603050405020304" pitchFamily="18" charset="0"/>
              </a:rPr>
              <a:t>of</a:t>
            </a:r>
            <a:r>
              <a:rPr lang="en-IN" sz="900" spc="11" dirty="0">
                <a:solidFill>
                  <a:sysClr val="windowText" lastClr="000000"/>
                </a:solidFill>
                <a:latin typeface="Lucida Sans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lang="en-IN" sz="900" spc="33" dirty="0">
                <a:solidFill>
                  <a:sysClr val="windowText" lastClr="000000"/>
                </a:solidFill>
                <a:latin typeface="Lucida Sans" panose="020B0602030504020204" pitchFamily="34" charset="0"/>
                <a:cs typeface="Times New Roman" panose="02020603050405020304" pitchFamily="18" charset="0"/>
              </a:rPr>
              <a:t>exercise,</a:t>
            </a:r>
            <a:r>
              <a:rPr lang="en-IN" sz="900" spc="7" dirty="0">
                <a:latin typeface="Lucida Sans" panose="020B0602030504020204" pitchFamily="34" charset="0"/>
                <a:cs typeface="Times New Roman" panose="02020603050405020304" pitchFamily="18" charset="0"/>
              </a:rPr>
              <a:t> which will not negatively impact the soft </a:t>
            </a:r>
            <a:r>
              <a:rPr lang="en-IN" sz="900" spc="7" dirty="0" smtClean="0">
                <a:latin typeface="Lucida Sans" panose="020B0602030504020204" pitchFamily="34" charset="0"/>
                <a:cs typeface="Times New Roman" panose="02020603050405020304" pitchFamily="18" charset="0"/>
              </a:rPr>
              <a:t>bone.</a:t>
            </a:r>
            <a:endParaRPr lang="en-IN" sz="900" dirty="0">
              <a:solidFill>
                <a:sysClr val="windowText" lastClr="000000"/>
              </a:solidFill>
              <a:latin typeface="Lucida Sans" panose="020B0602030504020204" pitchFamily="34" charset="0"/>
              <a:cs typeface="Times New Roman" panose="02020603050405020304" pitchFamily="18" charset="0"/>
            </a:endParaRPr>
          </a:p>
          <a:p>
            <a:endParaRPr lang="en-US" sz="927" dirty="0">
              <a:latin typeface="Lucida Sans" panose="020B060203050402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32AD1218-1BBA-8252-D0AF-68A7BAB0CDD3}"/>
              </a:ext>
            </a:extLst>
          </p:cNvPr>
          <p:cNvSpPr txBox="1"/>
          <p:nvPr/>
        </p:nvSpPr>
        <p:spPr>
          <a:xfrm>
            <a:off x="1411945" y="1965031"/>
            <a:ext cx="3871623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900" spc="53" dirty="0">
                <a:solidFill>
                  <a:sysClr val="windowText" lastClr="000000"/>
                </a:solidFill>
                <a:latin typeface="Lucida Sans" panose="020B0602030504020204" pitchFamily="34" charset="0"/>
                <a:cs typeface="Times New Roman" panose="02020603050405020304" pitchFamily="18" charset="0"/>
              </a:rPr>
              <a:t>While</a:t>
            </a:r>
            <a:r>
              <a:rPr lang="en-IN" sz="900" spc="-3" dirty="0">
                <a:solidFill>
                  <a:sysClr val="windowText" lastClr="000000"/>
                </a:solidFill>
                <a:latin typeface="Lucida Sans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lang="en-IN" sz="900" spc="53" dirty="0">
                <a:solidFill>
                  <a:sysClr val="windowText" lastClr="000000"/>
                </a:solidFill>
                <a:latin typeface="Lucida Sans" panose="020B0602030504020204" pitchFamily="34" charset="0"/>
                <a:cs typeface="Times New Roman" panose="02020603050405020304" pitchFamily="18" charset="0"/>
              </a:rPr>
              <a:t>on</a:t>
            </a:r>
            <a:r>
              <a:rPr lang="en-IN" sz="900" dirty="0">
                <a:solidFill>
                  <a:sysClr val="windowText" lastClr="000000"/>
                </a:solidFill>
                <a:latin typeface="Lucida Sans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lang="en-IN" sz="900" spc="43" dirty="0">
                <a:solidFill>
                  <a:sysClr val="windowText" lastClr="000000"/>
                </a:solidFill>
                <a:latin typeface="Lucida Sans" panose="020B0602030504020204" pitchFamily="34" charset="0"/>
                <a:cs typeface="Times New Roman" panose="02020603050405020304" pitchFamily="18" charset="0"/>
              </a:rPr>
              <a:t>treatment</a:t>
            </a:r>
            <a:r>
              <a:rPr lang="en-IN" sz="900" dirty="0">
                <a:solidFill>
                  <a:sysClr val="windowText" lastClr="000000"/>
                </a:solidFill>
                <a:latin typeface="Lucida Sans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lang="en-IN" sz="900" spc="63" dirty="0">
                <a:solidFill>
                  <a:sysClr val="windowText" lastClr="000000"/>
                </a:solidFill>
                <a:latin typeface="Lucida Sans" panose="020B0602030504020204" pitchFamily="34" charset="0"/>
                <a:cs typeface="Times New Roman" panose="02020603050405020304" pitchFamily="18" charset="0"/>
              </a:rPr>
              <a:t>we</a:t>
            </a:r>
            <a:r>
              <a:rPr lang="en-IN" sz="900" spc="-3" dirty="0">
                <a:solidFill>
                  <a:sysClr val="windowText" lastClr="000000"/>
                </a:solidFill>
                <a:latin typeface="Lucida Sans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lang="en-IN" sz="900" spc="43" dirty="0">
                <a:solidFill>
                  <a:sysClr val="windowText" lastClr="000000"/>
                </a:solidFill>
                <a:latin typeface="Lucida Sans" panose="020B0602030504020204" pitchFamily="34" charset="0"/>
                <a:cs typeface="Times New Roman" panose="02020603050405020304" pitchFamily="18" charset="0"/>
              </a:rPr>
              <a:t>advise</a:t>
            </a:r>
            <a:r>
              <a:rPr lang="en-IN" sz="900" dirty="0">
                <a:solidFill>
                  <a:sysClr val="windowText" lastClr="000000"/>
                </a:solidFill>
                <a:latin typeface="Lucida Sans" panose="020B0602030504020204" pitchFamily="34" charset="0"/>
                <a:cs typeface="Times New Roman" panose="02020603050405020304" pitchFamily="18" charset="0"/>
              </a:rPr>
              <a:t> patients to </a:t>
            </a:r>
            <a:r>
              <a:rPr lang="en-IN" sz="900" spc="51" dirty="0">
                <a:solidFill>
                  <a:sysClr val="windowText" lastClr="000000"/>
                </a:solidFill>
                <a:latin typeface="Lucida Sans" panose="020B0602030504020204" pitchFamily="34" charset="0"/>
                <a:cs typeface="Times New Roman" panose="02020603050405020304" pitchFamily="18" charset="0"/>
              </a:rPr>
              <a:t>avoid</a:t>
            </a:r>
            <a:r>
              <a:rPr lang="en-IN" sz="900" spc="-3" dirty="0">
                <a:solidFill>
                  <a:sysClr val="windowText" lastClr="000000"/>
                </a:solidFill>
                <a:latin typeface="Lucida Sans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lang="en-IN" sz="900" spc="43" dirty="0">
                <a:solidFill>
                  <a:sysClr val="windowText" lastClr="000000"/>
                </a:solidFill>
                <a:latin typeface="Lucida Sans" panose="020B0602030504020204" pitchFamily="34" charset="0"/>
                <a:cs typeface="Times New Roman" panose="02020603050405020304" pitchFamily="18" charset="0"/>
              </a:rPr>
              <a:t>high</a:t>
            </a:r>
            <a:r>
              <a:rPr lang="en-IN" sz="900" dirty="0">
                <a:solidFill>
                  <a:sysClr val="windowText" lastClr="000000"/>
                </a:solidFill>
                <a:latin typeface="Lucida Sans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lang="en-IN" sz="900" spc="53" dirty="0">
                <a:solidFill>
                  <a:sysClr val="windowText" lastClr="000000"/>
                </a:solidFill>
                <a:latin typeface="Lucida Sans" panose="020B0602030504020204" pitchFamily="34" charset="0"/>
                <a:cs typeface="Times New Roman" panose="02020603050405020304" pitchFamily="18" charset="0"/>
              </a:rPr>
              <a:t>impact </a:t>
            </a:r>
            <a:r>
              <a:rPr lang="en-IN" sz="900" spc="43" dirty="0">
                <a:solidFill>
                  <a:sysClr val="windowText" lastClr="000000"/>
                </a:solidFill>
                <a:latin typeface="Lucida Sans" panose="020B0602030504020204" pitchFamily="34" charset="0"/>
                <a:cs typeface="Times New Roman" panose="02020603050405020304" pitchFamily="18" charset="0"/>
              </a:rPr>
              <a:t>exercise or rigorous physiotherapy,</a:t>
            </a:r>
            <a:r>
              <a:rPr lang="en-IN" sz="900" dirty="0">
                <a:solidFill>
                  <a:sysClr val="windowText" lastClr="000000"/>
                </a:solidFill>
                <a:latin typeface="Lucida Sans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lang="en-IN" sz="900" spc="51" dirty="0">
                <a:solidFill>
                  <a:sysClr val="windowText" lastClr="000000"/>
                </a:solidFill>
                <a:latin typeface="Lucida Sans" panose="020B0602030504020204" pitchFamily="34" charset="0"/>
                <a:cs typeface="Times New Roman" panose="02020603050405020304" pitchFamily="18" charset="0"/>
              </a:rPr>
              <a:t>which</a:t>
            </a:r>
            <a:r>
              <a:rPr lang="en-IN" sz="900" spc="-3" dirty="0">
                <a:solidFill>
                  <a:sysClr val="windowText" lastClr="000000"/>
                </a:solidFill>
                <a:latin typeface="Lucida Sans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lang="en-IN" sz="900" spc="47" dirty="0">
                <a:solidFill>
                  <a:sysClr val="windowText" lastClr="000000"/>
                </a:solidFill>
                <a:latin typeface="Lucida Sans" panose="020B0602030504020204" pitchFamily="34" charset="0"/>
                <a:cs typeface="Times New Roman" panose="02020603050405020304" pitchFamily="18" charset="0"/>
              </a:rPr>
              <a:t>can</a:t>
            </a:r>
            <a:r>
              <a:rPr lang="en-IN" sz="900" dirty="0">
                <a:solidFill>
                  <a:sysClr val="windowText" lastClr="000000"/>
                </a:solidFill>
                <a:latin typeface="Lucida Sans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lang="en-IN" sz="900" spc="43" dirty="0">
                <a:solidFill>
                  <a:sysClr val="windowText" lastClr="000000"/>
                </a:solidFill>
                <a:latin typeface="Lucida Sans" panose="020B0602030504020204" pitchFamily="34" charset="0"/>
                <a:cs typeface="Times New Roman" panose="02020603050405020304" pitchFamily="18" charset="0"/>
              </a:rPr>
              <a:t>cause</a:t>
            </a:r>
            <a:r>
              <a:rPr lang="en-IN" sz="900" dirty="0">
                <a:solidFill>
                  <a:sysClr val="windowText" lastClr="000000"/>
                </a:solidFill>
                <a:latin typeface="Lucida Sans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lang="en-IN" sz="900" spc="40" dirty="0">
                <a:solidFill>
                  <a:sysClr val="windowText" lastClr="000000"/>
                </a:solidFill>
                <a:latin typeface="Lucida Sans" panose="020B0602030504020204" pitchFamily="34" charset="0"/>
                <a:cs typeface="Times New Roman" panose="02020603050405020304" pitchFamily="18" charset="0"/>
              </a:rPr>
              <a:t>collapse </a:t>
            </a:r>
            <a:r>
              <a:rPr lang="en-IN" sz="900" spc="51" dirty="0">
                <a:solidFill>
                  <a:sysClr val="windowText" lastClr="000000"/>
                </a:solidFill>
                <a:latin typeface="Lucida Sans" panose="020B0602030504020204" pitchFamily="34" charset="0"/>
                <a:cs typeface="Times New Roman" panose="02020603050405020304" pitchFamily="18" charset="0"/>
              </a:rPr>
              <a:t>of</a:t>
            </a:r>
            <a:r>
              <a:rPr lang="en-IN" sz="900" spc="13" dirty="0">
                <a:solidFill>
                  <a:sysClr val="windowText" lastClr="000000"/>
                </a:solidFill>
                <a:latin typeface="Lucida Sans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lang="en-IN" sz="900" spc="43" dirty="0">
                <a:solidFill>
                  <a:sysClr val="windowText" lastClr="000000"/>
                </a:solidFill>
                <a:latin typeface="Lucida Sans" panose="020B0602030504020204" pitchFamily="34" charset="0"/>
                <a:cs typeface="Times New Roman" panose="02020603050405020304" pitchFamily="18" charset="0"/>
              </a:rPr>
              <a:t>the</a:t>
            </a:r>
            <a:r>
              <a:rPr lang="en-IN" sz="900" spc="13" dirty="0">
                <a:solidFill>
                  <a:sysClr val="windowText" lastClr="000000"/>
                </a:solidFill>
                <a:latin typeface="Lucida Sans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lang="en-IN" sz="900" spc="47" dirty="0">
                <a:solidFill>
                  <a:sysClr val="windowText" lastClr="000000"/>
                </a:solidFill>
                <a:latin typeface="Lucida Sans" panose="020B0602030504020204" pitchFamily="34" charset="0"/>
                <a:cs typeface="Times New Roman" panose="02020603050405020304" pitchFamily="18" charset="0"/>
              </a:rPr>
              <a:t>soft</a:t>
            </a:r>
            <a:r>
              <a:rPr lang="en-IN" sz="900" spc="13" dirty="0">
                <a:solidFill>
                  <a:sysClr val="windowText" lastClr="000000"/>
                </a:solidFill>
                <a:latin typeface="Lucida Sans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lang="en-IN" sz="900" spc="33" dirty="0">
                <a:solidFill>
                  <a:sysClr val="windowText" lastClr="000000"/>
                </a:solidFill>
                <a:latin typeface="Lucida Sans" panose="020B0602030504020204" pitchFamily="34" charset="0"/>
                <a:cs typeface="Times New Roman" panose="02020603050405020304" pitchFamily="18" charset="0"/>
              </a:rPr>
              <a:t>bone. </a:t>
            </a:r>
            <a:r>
              <a:rPr lang="en-IN" sz="900" spc="40" dirty="0">
                <a:latin typeface="Lucida Sans" panose="020B0602030504020204" pitchFamily="34" charset="0"/>
                <a:cs typeface="Times New Roman" panose="02020603050405020304" pitchFamily="18" charset="0"/>
              </a:rPr>
              <a:t>U</a:t>
            </a:r>
            <a:r>
              <a:rPr lang="en-IN" sz="900" spc="40" dirty="0">
                <a:solidFill>
                  <a:sysClr val="windowText" lastClr="000000"/>
                </a:solidFill>
                <a:latin typeface="Lucida Sans" panose="020B0602030504020204" pitchFamily="34" charset="0"/>
                <a:cs typeface="Times New Roman" panose="02020603050405020304" pitchFamily="18" charset="0"/>
              </a:rPr>
              <a:t>se</a:t>
            </a:r>
            <a:r>
              <a:rPr lang="en-IN" sz="900" spc="13" dirty="0">
                <a:solidFill>
                  <a:sysClr val="windowText" lastClr="000000"/>
                </a:solidFill>
                <a:latin typeface="Lucida Sans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lang="en-IN" sz="900" spc="43" dirty="0">
                <a:solidFill>
                  <a:sysClr val="windowText" lastClr="000000"/>
                </a:solidFill>
                <a:latin typeface="Lucida Sans" panose="020B0602030504020204" pitchFamily="34" charset="0"/>
                <a:cs typeface="Times New Roman" panose="02020603050405020304" pitchFamily="18" charset="0"/>
              </a:rPr>
              <a:t>walking</a:t>
            </a:r>
            <a:r>
              <a:rPr lang="en-IN" sz="900" spc="13" dirty="0">
                <a:solidFill>
                  <a:sysClr val="windowText" lastClr="000000"/>
                </a:solidFill>
                <a:latin typeface="Lucida Sans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lang="en-IN" sz="900" spc="40" dirty="0">
                <a:solidFill>
                  <a:sysClr val="windowText" lastClr="000000"/>
                </a:solidFill>
                <a:latin typeface="Lucida Sans" panose="020B0602030504020204" pitchFamily="34" charset="0"/>
                <a:cs typeface="Times New Roman" panose="02020603050405020304" pitchFamily="18" charset="0"/>
              </a:rPr>
              <a:t>aids</a:t>
            </a:r>
            <a:r>
              <a:rPr lang="en-IN" sz="900" spc="13" dirty="0">
                <a:solidFill>
                  <a:sysClr val="windowText" lastClr="000000"/>
                </a:solidFill>
                <a:latin typeface="Lucida Sans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lang="en-IN" sz="900" spc="33" dirty="0">
                <a:solidFill>
                  <a:sysClr val="windowText" lastClr="000000"/>
                </a:solidFill>
                <a:latin typeface="Lucida Sans" panose="020B0602030504020204" pitchFamily="34" charset="0"/>
                <a:cs typeface="Times New Roman" panose="02020603050405020304" pitchFamily="18" charset="0"/>
              </a:rPr>
              <a:t>like</a:t>
            </a:r>
            <a:r>
              <a:rPr lang="en-IN" sz="900" spc="13" dirty="0">
                <a:solidFill>
                  <a:sysClr val="windowText" lastClr="000000"/>
                </a:solidFill>
                <a:latin typeface="Lucida Sans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lang="en-IN" sz="900" spc="40" dirty="0">
                <a:solidFill>
                  <a:sysClr val="windowText" lastClr="000000"/>
                </a:solidFill>
                <a:latin typeface="Lucida Sans" panose="020B0602030504020204" pitchFamily="34" charset="0"/>
                <a:cs typeface="Times New Roman" panose="02020603050405020304" pitchFamily="18" charset="0"/>
              </a:rPr>
              <a:t>crutch </a:t>
            </a:r>
            <a:r>
              <a:rPr lang="en-IN" sz="900" spc="51" dirty="0">
                <a:solidFill>
                  <a:sysClr val="windowText" lastClr="000000"/>
                </a:solidFill>
                <a:latin typeface="Lucida Sans" panose="020B0602030504020204" pitchFamily="34" charset="0"/>
                <a:cs typeface="Times New Roman" panose="02020603050405020304" pitchFamily="18" charset="0"/>
              </a:rPr>
              <a:t>supports</a:t>
            </a:r>
            <a:r>
              <a:rPr lang="en-IN" sz="900" dirty="0">
                <a:solidFill>
                  <a:sysClr val="windowText" lastClr="000000"/>
                </a:solidFill>
                <a:latin typeface="Lucida Sans" panose="020B0602030504020204" pitchFamily="34" charset="0"/>
                <a:cs typeface="Times New Roman" panose="02020603050405020304" pitchFamily="18" charset="0"/>
              </a:rPr>
              <a:t> in </a:t>
            </a:r>
            <a:r>
              <a:rPr lang="en-IN" sz="900" spc="56" dirty="0">
                <a:solidFill>
                  <a:sysClr val="windowText" lastClr="000000"/>
                </a:solidFill>
                <a:latin typeface="Lucida Sans" panose="020B0602030504020204" pitchFamily="34" charset="0"/>
                <a:cs typeface="Times New Roman" panose="02020603050405020304" pitchFamily="18" charset="0"/>
              </a:rPr>
              <a:t>both</a:t>
            </a:r>
            <a:r>
              <a:rPr lang="en-IN" sz="900" dirty="0">
                <a:solidFill>
                  <a:sysClr val="windowText" lastClr="000000"/>
                </a:solidFill>
                <a:latin typeface="Lucida Sans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lang="en-IN" sz="900" spc="40" dirty="0">
                <a:solidFill>
                  <a:sysClr val="windowText" lastClr="000000"/>
                </a:solidFill>
                <a:latin typeface="Lucida Sans" panose="020B0602030504020204" pitchFamily="34" charset="0"/>
                <a:cs typeface="Times New Roman" panose="02020603050405020304" pitchFamily="18" charset="0"/>
              </a:rPr>
              <a:t>arms</a:t>
            </a:r>
            <a:r>
              <a:rPr lang="en-IN" sz="900" dirty="0">
                <a:solidFill>
                  <a:sysClr val="windowText" lastClr="000000"/>
                </a:solidFill>
                <a:latin typeface="Lucida Sans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lang="en-IN" sz="900" spc="47" dirty="0">
                <a:solidFill>
                  <a:sysClr val="windowText" lastClr="000000"/>
                </a:solidFill>
                <a:latin typeface="Lucida Sans" panose="020B0602030504020204" pitchFamily="34" charset="0"/>
                <a:cs typeface="Times New Roman" panose="02020603050405020304" pitchFamily="18" charset="0"/>
              </a:rPr>
              <a:t>or</a:t>
            </a:r>
            <a:r>
              <a:rPr lang="en-IN" sz="900" dirty="0">
                <a:solidFill>
                  <a:sysClr val="windowText" lastClr="000000"/>
                </a:solidFill>
                <a:latin typeface="Lucida Sans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lang="en-IN" sz="900" spc="36" dirty="0">
                <a:solidFill>
                  <a:sysClr val="windowText" lastClr="000000"/>
                </a:solidFill>
                <a:latin typeface="Lucida Sans" panose="020B0602030504020204" pitchFamily="34" charset="0"/>
                <a:cs typeface="Times New Roman" panose="02020603050405020304" pitchFamily="18" charset="0"/>
              </a:rPr>
              <a:t>a</a:t>
            </a:r>
            <a:r>
              <a:rPr lang="en-IN" sz="900" spc="3" dirty="0">
                <a:solidFill>
                  <a:sysClr val="windowText" lastClr="000000"/>
                </a:solidFill>
                <a:latin typeface="Lucida Sans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lang="en-IN" sz="900" spc="43" dirty="0">
                <a:solidFill>
                  <a:sysClr val="windowText" lastClr="000000"/>
                </a:solidFill>
                <a:latin typeface="Lucida Sans" panose="020B0602030504020204" pitchFamily="34" charset="0"/>
                <a:cs typeface="Times New Roman" panose="02020603050405020304" pitchFamily="18" charset="0"/>
              </a:rPr>
              <a:t>walking</a:t>
            </a:r>
            <a:r>
              <a:rPr lang="en-IN" sz="900" dirty="0">
                <a:solidFill>
                  <a:sysClr val="windowText" lastClr="000000"/>
                </a:solidFill>
                <a:latin typeface="Lucida Sans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lang="en-IN" sz="900" spc="43" dirty="0">
                <a:solidFill>
                  <a:sysClr val="windowText" lastClr="000000"/>
                </a:solidFill>
                <a:latin typeface="Lucida Sans" panose="020B0602030504020204" pitchFamily="34" charset="0"/>
                <a:cs typeface="Times New Roman" panose="02020603050405020304" pitchFamily="18" charset="0"/>
              </a:rPr>
              <a:t>stick</a:t>
            </a:r>
            <a:r>
              <a:rPr lang="en-IN" sz="900" dirty="0">
                <a:solidFill>
                  <a:sysClr val="windowText" lastClr="000000"/>
                </a:solidFill>
                <a:latin typeface="Lucida Sans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lang="en-IN" sz="900" spc="53" dirty="0">
                <a:solidFill>
                  <a:sysClr val="windowText" lastClr="000000"/>
                </a:solidFill>
                <a:latin typeface="Lucida Sans" panose="020B0602030504020204" pitchFamily="34" charset="0"/>
                <a:cs typeface="Times New Roman" panose="02020603050405020304" pitchFamily="18" charset="0"/>
              </a:rPr>
              <a:t>on</a:t>
            </a:r>
            <a:r>
              <a:rPr lang="en-IN" sz="900" dirty="0">
                <a:solidFill>
                  <a:sysClr val="windowText" lastClr="000000"/>
                </a:solidFill>
                <a:latin typeface="Lucida Sans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lang="en-IN" sz="900" spc="43" dirty="0">
                <a:solidFill>
                  <a:sysClr val="windowText" lastClr="000000"/>
                </a:solidFill>
                <a:latin typeface="Lucida Sans" panose="020B0602030504020204" pitchFamily="34" charset="0"/>
                <a:cs typeface="Times New Roman" panose="02020603050405020304" pitchFamily="18" charset="0"/>
              </a:rPr>
              <a:t>the</a:t>
            </a:r>
            <a:r>
              <a:rPr lang="en-IN" sz="900" dirty="0">
                <a:solidFill>
                  <a:sysClr val="windowText" lastClr="000000"/>
                </a:solidFill>
                <a:latin typeface="Lucida Sans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lang="en-IN" sz="900" spc="43" dirty="0">
                <a:solidFill>
                  <a:sysClr val="windowText" lastClr="000000"/>
                </a:solidFill>
                <a:latin typeface="Lucida Sans" panose="020B0602030504020204" pitchFamily="34" charset="0"/>
                <a:cs typeface="Times New Roman" panose="02020603050405020304" pitchFamily="18" charset="0"/>
              </a:rPr>
              <a:t>side</a:t>
            </a:r>
            <a:r>
              <a:rPr lang="en-IN" sz="900" spc="3" dirty="0">
                <a:solidFill>
                  <a:sysClr val="windowText" lastClr="000000"/>
                </a:solidFill>
                <a:latin typeface="Lucida Sans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lang="en-IN" sz="900" spc="53" dirty="0">
                <a:solidFill>
                  <a:sysClr val="windowText" lastClr="000000"/>
                </a:solidFill>
                <a:latin typeface="Lucida Sans" panose="020B0602030504020204" pitchFamily="34" charset="0"/>
                <a:cs typeface="Times New Roman" panose="02020603050405020304" pitchFamily="18" charset="0"/>
              </a:rPr>
              <a:t>opposite</a:t>
            </a:r>
            <a:r>
              <a:rPr lang="en-IN" sz="900" dirty="0">
                <a:solidFill>
                  <a:sysClr val="windowText" lastClr="000000"/>
                </a:solidFill>
                <a:latin typeface="Lucida Sans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lang="en-IN" sz="900" spc="60" dirty="0">
                <a:solidFill>
                  <a:sysClr val="windowText" lastClr="000000"/>
                </a:solidFill>
                <a:latin typeface="Lucida Sans" panose="020B0602030504020204" pitchFamily="34" charset="0"/>
                <a:cs typeface="Times New Roman" panose="02020603050405020304" pitchFamily="18" charset="0"/>
              </a:rPr>
              <a:t>to</a:t>
            </a:r>
            <a:r>
              <a:rPr lang="en-IN" sz="900" dirty="0">
                <a:solidFill>
                  <a:sysClr val="windowText" lastClr="000000"/>
                </a:solidFill>
                <a:latin typeface="Lucida Sans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lang="en-IN" sz="900" spc="43" dirty="0">
                <a:solidFill>
                  <a:sysClr val="windowText" lastClr="000000"/>
                </a:solidFill>
                <a:latin typeface="Lucida Sans" panose="020B0602030504020204" pitchFamily="34" charset="0"/>
                <a:cs typeface="Times New Roman" panose="02020603050405020304" pitchFamily="18" charset="0"/>
              </a:rPr>
              <a:t>the</a:t>
            </a:r>
            <a:r>
              <a:rPr lang="en-IN" sz="900" dirty="0">
                <a:solidFill>
                  <a:sysClr val="windowText" lastClr="000000"/>
                </a:solidFill>
                <a:latin typeface="Lucida Sans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lang="en-IN" sz="900" spc="36" dirty="0">
                <a:solidFill>
                  <a:sysClr val="windowText" lastClr="000000"/>
                </a:solidFill>
                <a:latin typeface="Lucida Sans" panose="020B0602030504020204" pitchFamily="34" charset="0"/>
                <a:cs typeface="Times New Roman" panose="02020603050405020304" pitchFamily="18" charset="0"/>
              </a:rPr>
              <a:t>painful</a:t>
            </a:r>
            <a:r>
              <a:rPr lang="en-IN" sz="900" dirty="0">
                <a:solidFill>
                  <a:sysClr val="windowText" lastClr="000000"/>
                </a:solidFill>
                <a:latin typeface="Lucida Sans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lang="en-IN" sz="900" spc="43" dirty="0">
                <a:solidFill>
                  <a:sysClr val="windowText" lastClr="000000"/>
                </a:solidFill>
                <a:latin typeface="Lucida Sans" panose="020B0602030504020204" pitchFamily="34" charset="0"/>
                <a:cs typeface="Times New Roman" panose="02020603050405020304" pitchFamily="18" charset="0"/>
              </a:rPr>
              <a:t>side</a:t>
            </a:r>
            <a:r>
              <a:rPr lang="en-IN" sz="900" spc="3" dirty="0">
                <a:solidFill>
                  <a:sysClr val="windowText" lastClr="000000"/>
                </a:solidFill>
                <a:latin typeface="Lucida Sans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lang="en-IN" sz="900" spc="60" dirty="0">
                <a:solidFill>
                  <a:sysClr val="windowText" lastClr="000000"/>
                </a:solidFill>
                <a:latin typeface="Lucida Sans" panose="020B0602030504020204" pitchFamily="34" charset="0"/>
                <a:cs typeface="Times New Roman" panose="02020603050405020304" pitchFamily="18" charset="0"/>
              </a:rPr>
              <a:t>to</a:t>
            </a:r>
            <a:r>
              <a:rPr lang="en-IN" sz="900" dirty="0">
                <a:solidFill>
                  <a:sysClr val="windowText" lastClr="000000"/>
                </a:solidFill>
                <a:latin typeface="Lucida Sans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lang="en-IN" sz="900" spc="51" dirty="0">
                <a:solidFill>
                  <a:sysClr val="windowText" lastClr="000000"/>
                </a:solidFill>
                <a:latin typeface="Lucida Sans" panose="020B0602030504020204" pitchFamily="34" charset="0"/>
                <a:cs typeface="Times New Roman" panose="02020603050405020304" pitchFamily="18" charset="0"/>
              </a:rPr>
              <a:t>reduce</a:t>
            </a:r>
            <a:r>
              <a:rPr lang="en-IN" sz="900" dirty="0">
                <a:solidFill>
                  <a:sysClr val="windowText" lastClr="000000"/>
                </a:solidFill>
                <a:latin typeface="Lucida Sans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lang="en-IN" sz="900" spc="40" dirty="0">
                <a:solidFill>
                  <a:sysClr val="windowText" lastClr="000000"/>
                </a:solidFill>
                <a:latin typeface="Lucida Sans" panose="020B0602030504020204" pitchFamily="34" charset="0"/>
                <a:cs typeface="Times New Roman" panose="02020603050405020304" pitchFamily="18" charset="0"/>
              </a:rPr>
              <a:t>pressure</a:t>
            </a:r>
            <a:r>
              <a:rPr lang="en-IN" sz="900" dirty="0">
                <a:solidFill>
                  <a:sysClr val="windowText" lastClr="000000"/>
                </a:solidFill>
                <a:latin typeface="Lucida Sans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lang="en-IN" sz="900" spc="53" dirty="0">
                <a:solidFill>
                  <a:sysClr val="windowText" lastClr="000000"/>
                </a:solidFill>
                <a:latin typeface="Lucida Sans" panose="020B0602030504020204" pitchFamily="34" charset="0"/>
                <a:cs typeface="Times New Roman" panose="02020603050405020304" pitchFamily="18" charset="0"/>
              </a:rPr>
              <a:t>on</a:t>
            </a:r>
            <a:r>
              <a:rPr lang="en-IN" sz="900" dirty="0">
                <a:solidFill>
                  <a:sysClr val="windowText" lastClr="000000"/>
                </a:solidFill>
                <a:latin typeface="Lucida Sans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lang="en-IN" sz="900" spc="27" dirty="0">
                <a:solidFill>
                  <a:sysClr val="windowText" lastClr="000000"/>
                </a:solidFill>
                <a:latin typeface="Lucida Sans" panose="020B0602030504020204" pitchFamily="34" charset="0"/>
                <a:cs typeface="Times New Roman" panose="02020603050405020304" pitchFamily="18" charset="0"/>
              </a:rPr>
              <a:t>the </a:t>
            </a:r>
            <a:r>
              <a:rPr lang="en-IN" sz="900" dirty="0">
                <a:solidFill>
                  <a:sysClr val="windowText" lastClr="000000"/>
                </a:solidFill>
                <a:latin typeface="Lucida Sans" panose="020B0602030504020204" pitchFamily="34" charset="0"/>
                <a:cs typeface="Times New Roman" panose="02020603050405020304" pitchFamily="18" charset="0"/>
              </a:rPr>
              <a:t>hip.</a:t>
            </a:r>
            <a:r>
              <a:rPr lang="en-IN" sz="900" spc="7" dirty="0">
                <a:solidFill>
                  <a:sysClr val="windowText" lastClr="000000"/>
                </a:solidFill>
                <a:latin typeface="Lucida Sans" panose="020B0602030504020204" pitchFamily="34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3" name="object 26">
            <a:extLst>
              <a:ext uri="{FF2B5EF4-FFF2-40B4-BE49-F238E27FC236}">
                <a16:creationId xmlns:a16="http://schemas.microsoft.com/office/drawing/2014/main" id="{DCCC1856-4754-3189-E226-ED956756F653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31793" y="425216"/>
            <a:ext cx="832937" cy="116719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DE4085B-0A3B-38F2-E2D8-5FE55B64FD5A}"/>
              </a:ext>
            </a:extLst>
          </p:cNvPr>
          <p:cNvSpPr/>
          <p:nvPr/>
        </p:nvSpPr>
        <p:spPr>
          <a:xfrm>
            <a:off x="1139847" y="485552"/>
            <a:ext cx="137918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Lucida Sans" panose="020B0602030504020204" pitchFamily="34" charset="0"/>
              </a:rPr>
              <a:t>Q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Lucida Sans" panose="020B0602030504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9A711D4-B871-3814-2336-9C0761C758F3}"/>
              </a:ext>
            </a:extLst>
          </p:cNvPr>
          <p:cNvSpPr/>
          <p:nvPr/>
        </p:nvSpPr>
        <p:spPr>
          <a:xfrm>
            <a:off x="1147021" y="1562642"/>
            <a:ext cx="137918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Lucida Sans" panose="020B0602030504020204" pitchFamily="34" charset="0"/>
              </a:rPr>
              <a:t>Q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Lucida Sans" panose="020B0602030504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26BEFAF-50B3-DD5B-A323-4837041263DA}"/>
              </a:ext>
            </a:extLst>
          </p:cNvPr>
          <p:cNvSpPr/>
          <p:nvPr/>
        </p:nvSpPr>
        <p:spPr>
          <a:xfrm>
            <a:off x="1151850" y="2724343"/>
            <a:ext cx="137918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Lucida Sans" panose="020B0602030504020204" pitchFamily="34" charset="0"/>
              </a:rPr>
              <a:t>Q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Lucida Sans" panose="020B0602030504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9ED24A8-FC55-EDF9-F9C4-485A6C4505B5}"/>
              </a:ext>
            </a:extLst>
          </p:cNvPr>
          <p:cNvSpPr/>
          <p:nvPr/>
        </p:nvSpPr>
        <p:spPr>
          <a:xfrm>
            <a:off x="1145950" y="3734380"/>
            <a:ext cx="137918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Lucida Sans" panose="020B0602030504020204" pitchFamily="34" charset="0"/>
              </a:rPr>
              <a:t>Q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Lucida Sans" panose="020B0602030504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E342B39-E61C-42F1-697E-A57DB4329C6F}"/>
              </a:ext>
            </a:extLst>
          </p:cNvPr>
          <p:cNvSpPr/>
          <p:nvPr/>
        </p:nvSpPr>
        <p:spPr>
          <a:xfrm>
            <a:off x="5180080" y="1164624"/>
            <a:ext cx="299387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Lucida Sans" panose="020B0602030504020204" pitchFamily="34" charset="0"/>
              </a:rPr>
              <a:t>A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Lucida Sans" panose="020B060203050402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611D1E9-0DD0-EF7D-FBC1-CB2C60F3B5C6}"/>
              </a:ext>
            </a:extLst>
          </p:cNvPr>
          <p:cNvSpPr/>
          <p:nvPr/>
        </p:nvSpPr>
        <p:spPr>
          <a:xfrm>
            <a:off x="5193933" y="3375767"/>
            <a:ext cx="299387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Lucida Sans" panose="020B0602030504020204" pitchFamily="34" charset="0"/>
              </a:rPr>
              <a:t>A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Lucida Sans" panose="020B060203050402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E09D91D-7A5F-6D9A-5F8F-B9FEB3E5AB19}"/>
              </a:ext>
            </a:extLst>
          </p:cNvPr>
          <p:cNvSpPr/>
          <p:nvPr/>
        </p:nvSpPr>
        <p:spPr>
          <a:xfrm>
            <a:off x="5199347" y="4591154"/>
            <a:ext cx="299387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Lucida Sans" panose="020B0602030504020204" pitchFamily="34" charset="0"/>
              </a:rPr>
              <a:t>A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Lucida Sans" panose="020B0602030504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8D04AC7-7CF9-B4D2-8C4F-D9E84ABCB590}"/>
              </a:ext>
            </a:extLst>
          </p:cNvPr>
          <p:cNvSpPr/>
          <p:nvPr/>
        </p:nvSpPr>
        <p:spPr>
          <a:xfrm>
            <a:off x="5184836" y="2360123"/>
            <a:ext cx="299387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Lucida Sans" panose="020B0602030504020204" pitchFamily="34" charset="0"/>
              </a:rPr>
              <a:t>A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Lucida Sans" panose="020B0602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55144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30">
            <a:extLst>
              <a:ext uri="{FF2B5EF4-FFF2-40B4-BE49-F238E27FC236}">
                <a16:creationId xmlns:a16="http://schemas.microsoft.com/office/drawing/2014/main" id="{516FFE7B-5B4F-4C90-1633-50FD0CCBAD65}"/>
              </a:ext>
            </a:extLst>
          </p:cNvPr>
          <p:cNvSpPr/>
          <p:nvPr/>
        </p:nvSpPr>
        <p:spPr>
          <a:xfrm>
            <a:off x="850365" y="766581"/>
            <a:ext cx="4343569" cy="342807"/>
          </a:xfrm>
          <a:custGeom>
            <a:avLst/>
            <a:gdLst/>
            <a:ahLst/>
            <a:cxnLst/>
            <a:rect l="l" t="t" r="r" b="b"/>
            <a:pathLst>
              <a:path w="7296150" h="656590">
                <a:moveTo>
                  <a:pt x="7296149" y="656050"/>
                </a:moveTo>
                <a:lnTo>
                  <a:pt x="660002" y="656050"/>
                </a:lnTo>
                <a:lnTo>
                  <a:pt x="660002" y="648431"/>
                </a:lnTo>
                <a:lnTo>
                  <a:pt x="554106" y="358262"/>
                </a:lnTo>
                <a:lnTo>
                  <a:pt x="327538" y="156347"/>
                </a:lnTo>
                <a:lnTo>
                  <a:pt x="102201" y="38366"/>
                </a:lnTo>
                <a:lnTo>
                  <a:pt x="0" y="0"/>
                </a:lnTo>
                <a:lnTo>
                  <a:pt x="7207492" y="3291"/>
                </a:lnTo>
                <a:lnTo>
                  <a:pt x="7242124" y="10234"/>
                </a:lnTo>
                <a:lnTo>
                  <a:pt x="7270291" y="29212"/>
                </a:lnTo>
                <a:lnTo>
                  <a:pt x="7289223" y="57447"/>
                </a:lnTo>
                <a:lnTo>
                  <a:pt x="7296149" y="92162"/>
                </a:lnTo>
                <a:lnTo>
                  <a:pt x="7296149" y="656050"/>
                </a:lnTo>
                <a:close/>
              </a:path>
            </a:pathLst>
          </a:custGeom>
          <a:solidFill>
            <a:srgbClr val="F5F5F5"/>
          </a:solidFill>
        </p:spPr>
        <p:txBody>
          <a:bodyPr wrap="square" lIns="0" tIns="0" rIns="0" bIns="0" rtlCol="0"/>
          <a:lstStyle/>
          <a:p>
            <a:endParaRPr sz="927">
              <a:latin typeface="Lucida Sans" panose="020B0602030504020204" pitchFamily="34" charset="0"/>
            </a:endParaRPr>
          </a:p>
        </p:txBody>
      </p:sp>
      <p:sp>
        <p:nvSpPr>
          <p:cNvPr id="5" name="object 30">
            <a:extLst>
              <a:ext uri="{FF2B5EF4-FFF2-40B4-BE49-F238E27FC236}">
                <a16:creationId xmlns:a16="http://schemas.microsoft.com/office/drawing/2014/main" id="{B189F064-DBE7-CA53-85B6-A32E6C023BF7}"/>
              </a:ext>
            </a:extLst>
          </p:cNvPr>
          <p:cNvSpPr/>
          <p:nvPr/>
        </p:nvSpPr>
        <p:spPr>
          <a:xfrm>
            <a:off x="850365" y="1784516"/>
            <a:ext cx="4343569" cy="370697"/>
          </a:xfrm>
          <a:custGeom>
            <a:avLst/>
            <a:gdLst/>
            <a:ahLst/>
            <a:cxnLst/>
            <a:rect l="l" t="t" r="r" b="b"/>
            <a:pathLst>
              <a:path w="7296150" h="656590">
                <a:moveTo>
                  <a:pt x="7296149" y="656050"/>
                </a:moveTo>
                <a:lnTo>
                  <a:pt x="660002" y="656050"/>
                </a:lnTo>
                <a:lnTo>
                  <a:pt x="660002" y="648431"/>
                </a:lnTo>
                <a:lnTo>
                  <a:pt x="554106" y="358262"/>
                </a:lnTo>
                <a:lnTo>
                  <a:pt x="327538" y="156347"/>
                </a:lnTo>
                <a:lnTo>
                  <a:pt x="102201" y="38366"/>
                </a:lnTo>
                <a:lnTo>
                  <a:pt x="0" y="0"/>
                </a:lnTo>
                <a:lnTo>
                  <a:pt x="7207492" y="3291"/>
                </a:lnTo>
                <a:lnTo>
                  <a:pt x="7242124" y="10234"/>
                </a:lnTo>
                <a:lnTo>
                  <a:pt x="7270291" y="29212"/>
                </a:lnTo>
                <a:lnTo>
                  <a:pt x="7289223" y="57447"/>
                </a:lnTo>
                <a:lnTo>
                  <a:pt x="7296149" y="92162"/>
                </a:lnTo>
                <a:lnTo>
                  <a:pt x="7296149" y="656050"/>
                </a:lnTo>
                <a:close/>
              </a:path>
            </a:pathLst>
          </a:custGeom>
          <a:solidFill>
            <a:srgbClr val="F5F5F5"/>
          </a:solidFill>
        </p:spPr>
        <p:txBody>
          <a:bodyPr wrap="square" lIns="0" tIns="0" rIns="0" bIns="0" rtlCol="0"/>
          <a:lstStyle/>
          <a:p>
            <a:endParaRPr sz="927">
              <a:latin typeface="Lucida Sans" panose="020B0602030504020204" pitchFamily="34" charset="0"/>
            </a:endParaRPr>
          </a:p>
        </p:txBody>
      </p:sp>
      <p:pic>
        <p:nvPicPr>
          <p:cNvPr id="6" name="object 26">
            <a:extLst>
              <a:ext uri="{FF2B5EF4-FFF2-40B4-BE49-F238E27FC236}">
                <a16:creationId xmlns:a16="http://schemas.microsoft.com/office/drawing/2014/main" id="{84D54489-2F3D-A11E-6B66-B832EA5770BC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5845" y="617323"/>
            <a:ext cx="832937" cy="1167193"/>
          </a:xfrm>
          <a:prstGeom prst="rect">
            <a:avLst/>
          </a:prstGeom>
        </p:spPr>
      </p:pic>
      <p:sp>
        <p:nvSpPr>
          <p:cNvPr id="7" name="object 33">
            <a:extLst>
              <a:ext uri="{FF2B5EF4-FFF2-40B4-BE49-F238E27FC236}">
                <a16:creationId xmlns:a16="http://schemas.microsoft.com/office/drawing/2014/main" id="{89266215-3F45-B36F-D793-D5E02C127258}"/>
              </a:ext>
            </a:extLst>
          </p:cNvPr>
          <p:cNvSpPr/>
          <p:nvPr/>
        </p:nvSpPr>
        <p:spPr>
          <a:xfrm>
            <a:off x="1468913" y="1203854"/>
            <a:ext cx="4485295" cy="486195"/>
          </a:xfrm>
          <a:custGeom>
            <a:avLst/>
            <a:gdLst/>
            <a:ahLst/>
            <a:cxnLst/>
            <a:rect l="l" t="t" r="r" b="b"/>
            <a:pathLst>
              <a:path w="8477250" h="1370329">
                <a:moveTo>
                  <a:pt x="0" y="0"/>
                </a:moveTo>
                <a:lnTo>
                  <a:pt x="7569960" y="0"/>
                </a:lnTo>
                <a:lnTo>
                  <a:pt x="7569960" y="480521"/>
                </a:lnTo>
                <a:lnTo>
                  <a:pt x="7715532" y="878560"/>
                </a:lnTo>
                <a:lnTo>
                  <a:pt x="8026990" y="1155536"/>
                </a:lnTo>
                <a:lnTo>
                  <a:pt x="8336754" y="1317376"/>
                </a:lnTo>
                <a:lnTo>
                  <a:pt x="8477248" y="1370006"/>
                </a:lnTo>
                <a:lnTo>
                  <a:pt x="0" y="1365491"/>
                </a:lnTo>
                <a:lnTo>
                  <a:pt x="0" y="0"/>
                </a:lnTo>
                <a:close/>
              </a:path>
            </a:pathLst>
          </a:custGeom>
          <a:solidFill>
            <a:srgbClr val="F5F5F5"/>
          </a:solidFill>
        </p:spPr>
        <p:txBody>
          <a:bodyPr wrap="square" lIns="0" tIns="0" rIns="0" bIns="0" rtlCol="0"/>
          <a:lstStyle/>
          <a:p>
            <a:endParaRPr sz="927" dirty="0">
              <a:latin typeface="Lucida Sans" panose="020B0602030504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B19189C-952C-4747-9064-329E0CB11DE9}"/>
              </a:ext>
            </a:extLst>
          </p:cNvPr>
          <p:cNvSpPr txBox="1"/>
          <p:nvPr/>
        </p:nvSpPr>
        <p:spPr>
          <a:xfrm>
            <a:off x="737420" y="810546"/>
            <a:ext cx="3400638" cy="238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92105" marR="3363" defTabSz="605121">
              <a:lnSpc>
                <a:spcPct val="114599"/>
              </a:lnSpc>
              <a:buClrTx/>
              <a:defRPr/>
            </a:pPr>
            <a:r>
              <a:rPr lang="en-IN" sz="900" spc="73" dirty="0">
                <a:solidFill>
                  <a:sysClr val="windowText" lastClr="000000"/>
                </a:solidFill>
                <a:latin typeface="Lucida Sans" panose="020B0602030504020204" pitchFamily="34" charset="0"/>
                <a:cs typeface="Times New Roman" panose="02020603050405020304" pitchFamily="18" charset="0"/>
              </a:rPr>
              <a:t>When to book</a:t>
            </a:r>
            <a:r>
              <a:rPr lang="en-IN" sz="900" spc="-3" dirty="0">
                <a:solidFill>
                  <a:sysClr val="windowText" lastClr="000000"/>
                </a:solidFill>
                <a:latin typeface="Lucida Sans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lang="en-IN" sz="900" spc="53" dirty="0">
                <a:solidFill>
                  <a:sysClr val="windowText" lastClr="000000"/>
                </a:solidFill>
                <a:latin typeface="Lucida Sans" panose="020B0602030504020204" pitchFamily="34" charset="0"/>
                <a:cs typeface="Times New Roman" panose="02020603050405020304" pitchFamily="18" charset="0"/>
              </a:rPr>
              <a:t>follow-</a:t>
            </a:r>
            <a:r>
              <a:rPr lang="en-IN" sz="900" spc="63" dirty="0">
                <a:solidFill>
                  <a:sysClr val="windowText" lastClr="000000"/>
                </a:solidFill>
                <a:latin typeface="Lucida Sans" panose="020B0602030504020204" pitchFamily="34" charset="0"/>
                <a:cs typeface="Times New Roman" panose="02020603050405020304" pitchFamily="18" charset="0"/>
              </a:rPr>
              <a:t>up</a:t>
            </a:r>
            <a:r>
              <a:rPr lang="en-IN" sz="900" dirty="0">
                <a:solidFill>
                  <a:sysClr val="windowText" lastClr="000000"/>
                </a:solidFill>
                <a:latin typeface="Lucida Sans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lang="en-IN" sz="900" spc="56" dirty="0">
                <a:solidFill>
                  <a:sysClr val="windowText" lastClr="000000"/>
                </a:solidFill>
                <a:latin typeface="Lucida Sans" panose="020B0602030504020204" pitchFamily="34" charset="0"/>
                <a:cs typeface="Times New Roman" panose="02020603050405020304" pitchFamily="18" charset="0"/>
              </a:rPr>
              <a:t>appointments?</a:t>
            </a:r>
            <a:r>
              <a:rPr lang="en-IN" sz="900" spc="-3" dirty="0">
                <a:solidFill>
                  <a:sysClr val="windowText" lastClr="000000"/>
                </a:solidFill>
                <a:latin typeface="Lucida Sans" panose="020B0602030504020204" pitchFamily="34" charset="0"/>
                <a:cs typeface="Times New Roman" panose="02020603050405020304" pitchFamily="18" charset="0"/>
              </a:rPr>
              <a:t> </a:t>
            </a:r>
            <a:endParaRPr lang="en-US" sz="1051" dirty="0">
              <a:latin typeface="Lucida Sans" panose="020B0602030504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301C6FB-4E3B-25B9-E83E-DB062F9C5C3D}"/>
              </a:ext>
            </a:extLst>
          </p:cNvPr>
          <p:cNvSpPr txBox="1"/>
          <p:nvPr/>
        </p:nvSpPr>
        <p:spPr>
          <a:xfrm>
            <a:off x="1468913" y="1193035"/>
            <a:ext cx="384820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900" spc="56" dirty="0">
                <a:solidFill>
                  <a:sysClr val="windowText" lastClr="000000"/>
                </a:solidFill>
                <a:latin typeface="Lucida Sans" panose="020B0602030504020204" pitchFamily="34" charset="0"/>
                <a:cs typeface="Times New Roman" panose="02020603050405020304" pitchFamily="18" charset="0"/>
              </a:rPr>
              <a:t>Your</a:t>
            </a:r>
            <a:r>
              <a:rPr lang="en-IN" sz="900" dirty="0">
                <a:solidFill>
                  <a:sysClr val="windowText" lastClr="000000"/>
                </a:solidFill>
                <a:latin typeface="Lucida Sans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lang="en-IN" sz="900" spc="51" dirty="0">
                <a:solidFill>
                  <a:sysClr val="windowText" lastClr="000000"/>
                </a:solidFill>
                <a:latin typeface="Lucida Sans" panose="020B0602030504020204" pitchFamily="34" charset="0"/>
                <a:cs typeface="Times New Roman" panose="02020603050405020304" pitchFamily="18" charset="0"/>
              </a:rPr>
              <a:t>appointment</a:t>
            </a:r>
            <a:r>
              <a:rPr lang="en-IN" sz="900" dirty="0">
                <a:solidFill>
                  <a:sysClr val="windowText" lastClr="000000"/>
                </a:solidFill>
                <a:latin typeface="Lucida Sans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lang="en-IN" sz="900" spc="36" dirty="0">
                <a:solidFill>
                  <a:sysClr val="windowText" lastClr="000000"/>
                </a:solidFill>
                <a:latin typeface="Lucida Sans" panose="020B0602030504020204" pitchFamily="34" charset="0"/>
                <a:cs typeface="Times New Roman" panose="02020603050405020304" pitchFamily="18" charset="0"/>
              </a:rPr>
              <a:t>will</a:t>
            </a:r>
            <a:r>
              <a:rPr lang="en-IN" sz="900" spc="3" dirty="0">
                <a:solidFill>
                  <a:sysClr val="windowText" lastClr="000000"/>
                </a:solidFill>
                <a:latin typeface="Lucida Sans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lang="en-IN" sz="900" spc="60" dirty="0">
                <a:solidFill>
                  <a:sysClr val="windowText" lastClr="000000"/>
                </a:solidFill>
                <a:latin typeface="Lucida Sans" panose="020B0602030504020204" pitchFamily="34" charset="0"/>
                <a:cs typeface="Times New Roman" panose="02020603050405020304" pitchFamily="18" charset="0"/>
              </a:rPr>
              <a:t>be</a:t>
            </a:r>
            <a:r>
              <a:rPr lang="en-IN" sz="900" dirty="0">
                <a:solidFill>
                  <a:sysClr val="windowText" lastClr="000000"/>
                </a:solidFill>
                <a:latin typeface="Lucida Sans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lang="en-IN" sz="900" spc="47" dirty="0">
                <a:solidFill>
                  <a:sysClr val="windowText" lastClr="000000"/>
                </a:solidFill>
                <a:latin typeface="Lucida Sans" panose="020B0602030504020204" pitchFamily="34" charset="0"/>
                <a:cs typeface="Times New Roman" panose="02020603050405020304" pitchFamily="18" charset="0"/>
              </a:rPr>
              <a:t>scheduled</a:t>
            </a:r>
            <a:r>
              <a:rPr lang="en-IN" sz="900" spc="3" dirty="0">
                <a:solidFill>
                  <a:sysClr val="windowText" lastClr="000000"/>
                </a:solidFill>
                <a:latin typeface="Lucida Sans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lang="en-IN" sz="900" spc="36" dirty="0">
                <a:solidFill>
                  <a:sysClr val="windowText" lastClr="000000"/>
                </a:solidFill>
                <a:latin typeface="Lucida Sans" panose="020B0602030504020204" pitchFamily="34" charset="0"/>
                <a:cs typeface="Times New Roman" panose="02020603050405020304" pitchFamily="18" charset="0"/>
              </a:rPr>
              <a:t>after</a:t>
            </a:r>
            <a:r>
              <a:rPr lang="en-IN" sz="900" dirty="0">
                <a:solidFill>
                  <a:sysClr val="windowText" lastClr="000000"/>
                </a:solidFill>
                <a:latin typeface="Lucida Sans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lang="en-IN" sz="900" spc="69" dirty="0">
                <a:solidFill>
                  <a:sysClr val="windowText" lastClr="000000"/>
                </a:solidFill>
                <a:latin typeface="Lucida Sans" panose="020B0602030504020204" pitchFamily="34" charset="0"/>
                <a:cs typeface="Times New Roman" panose="02020603050405020304" pitchFamily="18" charset="0"/>
              </a:rPr>
              <a:t>6</a:t>
            </a:r>
            <a:r>
              <a:rPr lang="en-IN" sz="900" spc="3" dirty="0">
                <a:solidFill>
                  <a:sysClr val="windowText" lastClr="000000"/>
                </a:solidFill>
                <a:latin typeface="Lucida Sans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lang="en-IN" sz="900" spc="60" dirty="0">
                <a:solidFill>
                  <a:sysClr val="windowText" lastClr="000000"/>
                </a:solidFill>
                <a:latin typeface="Lucida Sans" panose="020B0602030504020204" pitchFamily="34" charset="0"/>
                <a:cs typeface="Times New Roman" panose="02020603050405020304" pitchFamily="18" charset="0"/>
              </a:rPr>
              <a:t>to</a:t>
            </a:r>
            <a:r>
              <a:rPr lang="en-IN" sz="900" dirty="0">
                <a:solidFill>
                  <a:sysClr val="windowText" lastClr="000000"/>
                </a:solidFill>
                <a:latin typeface="Lucida Sans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lang="en-IN" sz="900" spc="67" dirty="0">
                <a:solidFill>
                  <a:sysClr val="windowText" lastClr="000000"/>
                </a:solidFill>
                <a:latin typeface="Lucida Sans" panose="020B0602030504020204" pitchFamily="34" charset="0"/>
                <a:cs typeface="Times New Roman" panose="02020603050405020304" pitchFamily="18" charset="0"/>
              </a:rPr>
              <a:t>8</a:t>
            </a:r>
            <a:r>
              <a:rPr lang="en-IN" sz="900" spc="3" dirty="0">
                <a:solidFill>
                  <a:sysClr val="windowText" lastClr="000000"/>
                </a:solidFill>
                <a:latin typeface="Lucida Sans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lang="en-IN" sz="900" spc="51" dirty="0">
                <a:latin typeface="Lucida Sans" panose="020B0602030504020204" pitchFamily="34" charset="0"/>
                <a:cs typeface="Times New Roman" panose="02020603050405020304" pitchFamily="18" charset="0"/>
              </a:rPr>
              <a:t>weeks</a:t>
            </a:r>
            <a:r>
              <a:rPr lang="en-IN" sz="900" dirty="0">
                <a:solidFill>
                  <a:sysClr val="windowText" lastClr="000000"/>
                </a:solidFill>
                <a:latin typeface="Lucida Sans" panose="020B0602030504020204" pitchFamily="34" charset="0"/>
                <a:cs typeface="Times New Roman" panose="02020603050405020304" pitchFamily="18" charset="0"/>
              </a:rPr>
              <a:t> in </a:t>
            </a:r>
            <a:r>
              <a:rPr lang="en-IN" sz="900" spc="43" dirty="0">
                <a:solidFill>
                  <a:sysClr val="windowText" lastClr="000000"/>
                </a:solidFill>
                <a:latin typeface="Lucida Sans" panose="020B0602030504020204" pitchFamily="34" charset="0"/>
                <a:cs typeface="Times New Roman" panose="02020603050405020304" pitchFamily="18" charset="0"/>
              </a:rPr>
              <a:t>the</a:t>
            </a:r>
            <a:r>
              <a:rPr lang="en-IN" sz="900" spc="3" dirty="0">
                <a:solidFill>
                  <a:sysClr val="windowText" lastClr="000000"/>
                </a:solidFill>
                <a:latin typeface="Lucida Sans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lang="en-IN" sz="900" spc="47" dirty="0">
                <a:solidFill>
                  <a:sysClr val="windowText" lastClr="000000"/>
                </a:solidFill>
                <a:latin typeface="Lucida Sans" panose="020B0602030504020204" pitchFamily="34" charset="0"/>
                <a:cs typeface="Times New Roman" panose="02020603050405020304" pitchFamily="18" charset="0"/>
              </a:rPr>
              <a:t>outpatient</a:t>
            </a:r>
            <a:r>
              <a:rPr lang="en-IN" sz="900" dirty="0">
                <a:solidFill>
                  <a:sysClr val="windowText" lastClr="000000"/>
                </a:solidFill>
                <a:latin typeface="Lucida Sans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lang="en-IN" sz="900" spc="51" dirty="0">
                <a:solidFill>
                  <a:sysClr val="windowText" lastClr="000000"/>
                </a:solidFill>
                <a:latin typeface="Lucida Sans" panose="020B0602030504020204" pitchFamily="34" charset="0"/>
                <a:cs typeface="Times New Roman" panose="02020603050405020304" pitchFamily="18" charset="0"/>
              </a:rPr>
              <a:t>department</a:t>
            </a:r>
            <a:r>
              <a:rPr lang="en-IN" sz="900" spc="3" dirty="0">
                <a:solidFill>
                  <a:sysClr val="windowText" lastClr="000000"/>
                </a:solidFill>
                <a:latin typeface="Lucida Sans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lang="en-IN" sz="900" spc="51" dirty="0">
                <a:solidFill>
                  <a:sysClr val="windowText" lastClr="000000"/>
                </a:solidFill>
                <a:latin typeface="Lucida Sans" panose="020B0602030504020204" pitchFamily="34" charset="0"/>
                <a:cs typeface="Times New Roman" panose="02020603050405020304" pitchFamily="18" charset="0"/>
              </a:rPr>
              <a:t>from</a:t>
            </a:r>
            <a:r>
              <a:rPr lang="en-IN" sz="900" dirty="0">
                <a:solidFill>
                  <a:sysClr val="windowText" lastClr="000000"/>
                </a:solidFill>
                <a:latin typeface="Lucida Sans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lang="en-IN" sz="900" spc="27" dirty="0">
                <a:solidFill>
                  <a:sysClr val="windowText" lastClr="000000"/>
                </a:solidFill>
                <a:latin typeface="Lucida Sans" panose="020B0602030504020204" pitchFamily="34" charset="0"/>
                <a:cs typeface="Times New Roman" panose="02020603050405020304" pitchFamily="18" charset="0"/>
              </a:rPr>
              <a:t>the </a:t>
            </a:r>
            <a:r>
              <a:rPr lang="en-IN" sz="900" spc="36" dirty="0">
                <a:solidFill>
                  <a:sysClr val="windowText" lastClr="000000"/>
                </a:solidFill>
                <a:latin typeface="Lucida Sans" panose="020B0602030504020204" pitchFamily="34" charset="0"/>
                <a:cs typeface="Times New Roman" panose="02020603050405020304" pitchFamily="18" charset="0"/>
              </a:rPr>
              <a:t>start</a:t>
            </a:r>
            <a:r>
              <a:rPr lang="en-IN" sz="900" dirty="0">
                <a:solidFill>
                  <a:sysClr val="windowText" lastClr="000000"/>
                </a:solidFill>
                <a:latin typeface="Lucida Sans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lang="en-IN" sz="900" spc="51" dirty="0">
                <a:solidFill>
                  <a:sysClr val="windowText" lastClr="000000"/>
                </a:solidFill>
                <a:latin typeface="Lucida Sans" panose="020B0602030504020204" pitchFamily="34" charset="0"/>
                <a:cs typeface="Times New Roman" panose="02020603050405020304" pitchFamily="18" charset="0"/>
              </a:rPr>
              <a:t>of</a:t>
            </a:r>
            <a:r>
              <a:rPr lang="en-IN" sz="900" dirty="0">
                <a:solidFill>
                  <a:sysClr val="windowText" lastClr="000000"/>
                </a:solidFill>
                <a:latin typeface="Lucida Sans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lang="en-IN" sz="900" spc="33" dirty="0">
                <a:solidFill>
                  <a:sysClr val="windowText" lastClr="000000"/>
                </a:solidFill>
                <a:latin typeface="Lucida Sans" panose="020B0602030504020204" pitchFamily="34" charset="0"/>
                <a:cs typeface="Times New Roman" panose="02020603050405020304" pitchFamily="18" charset="0"/>
              </a:rPr>
              <a:t>treatment, this may be arranged, earlier or later as necessary.</a:t>
            </a:r>
            <a:endParaRPr lang="en-US" sz="1051" dirty="0">
              <a:latin typeface="Lucida Sans" panose="020B0602030504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56207BE-D703-1413-B598-2BA55409198D}"/>
              </a:ext>
            </a:extLst>
          </p:cNvPr>
          <p:cNvSpPr txBox="1"/>
          <p:nvPr/>
        </p:nvSpPr>
        <p:spPr>
          <a:xfrm>
            <a:off x="703640" y="1776859"/>
            <a:ext cx="4159242" cy="5725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92105" marR="3363" defTabSz="605121">
              <a:lnSpc>
                <a:spcPct val="114599"/>
              </a:lnSpc>
              <a:buClrTx/>
              <a:defRPr/>
            </a:pPr>
            <a:r>
              <a:rPr lang="en-IN" sz="900" spc="56" dirty="0">
                <a:solidFill>
                  <a:sysClr val="windowText" lastClr="000000"/>
                </a:solidFill>
                <a:latin typeface="Lucida Sans" panose="020B0602030504020204" pitchFamily="34" charset="0"/>
                <a:cs typeface="Times New Roman" panose="02020603050405020304" pitchFamily="18" charset="0"/>
              </a:rPr>
              <a:t>Will</a:t>
            </a:r>
            <a:r>
              <a:rPr lang="en-IN" sz="900" dirty="0">
                <a:solidFill>
                  <a:sysClr val="windowText" lastClr="000000"/>
                </a:solidFill>
                <a:latin typeface="Lucida Sans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lang="en-IN" sz="900" spc="-73" dirty="0">
                <a:solidFill>
                  <a:sysClr val="windowText" lastClr="000000"/>
                </a:solidFill>
                <a:latin typeface="Lucida Sans" panose="020B0602030504020204" pitchFamily="34" charset="0"/>
                <a:cs typeface="Times New Roman" panose="02020603050405020304" pitchFamily="18" charset="0"/>
              </a:rPr>
              <a:t>I</a:t>
            </a:r>
            <a:r>
              <a:rPr lang="en-IN" sz="900" spc="-3" dirty="0">
                <a:solidFill>
                  <a:sysClr val="windowText" lastClr="000000"/>
                </a:solidFill>
                <a:latin typeface="Lucida Sans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lang="en-IN" sz="900" spc="40" dirty="0">
                <a:solidFill>
                  <a:sysClr val="windowText" lastClr="000000"/>
                </a:solidFill>
                <a:latin typeface="Lucida Sans" panose="020B0602030504020204" pitchFamily="34" charset="0"/>
                <a:cs typeface="Times New Roman" panose="02020603050405020304" pitchFamily="18" charset="0"/>
              </a:rPr>
              <a:t>need </a:t>
            </a:r>
            <a:r>
              <a:rPr lang="en-IN" sz="900" spc="51" dirty="0">
                <a:solidFill>
                  <a:sysClr val="windowText" lastClr="000000"/>
                </a:solidFill>
                <a:latin typeface="Lucida Sans" panose="020B0602030504020204" pitchFamily="34" charset="0"/>
                <a:cs typeface="Times New Roman" panose="02020603050405020304" pitchFamily="18" charset="0"/>
              </a:rPr>
              <a:t>any</a:t>
            </a:r>
            <a:r>
              <a:rPr lang="en-IN" sz="900" spc="-3" dirty="0">
                <a:solidFill>
                  <a:sysClr val="windowText" lastClr="000000"/>
                </a:solidFill>
                <a:latin typeface="Lucida Sans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lang="en-IN" sz="900" spc="51" dirty="0">
                <a:solidFill>
                  <a:sysClr val="windowText" lastClr="000000"/>
                </a:solidFill>
                <a:latin typeface="Lucida Sans" panose="020B0602030504020204" pitchFamily="34" charset="0"/>
                <a:cs typeface="Times New Roman" panose="02020603050405020304" pitchFamily="18" charset="0"/>
              </a:rPr>
              <a:t>additional</a:t>
            </a:r>
            <a:r>
              <a:rPr lang="en-IN" sz="900" dirty="0">
                <a:solidFill>
                  <a:sysClr val="windowText" lastClr="000000"/>
                </a:solidFill>
                <a:latin typeface="Lucida Sans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lang="en-IN" sz="900" spc="47" dirty="0">
                <a:solidFill>
                  <a:sysClr val="windowText" lastClr="000000"/>
                </a:solidFill>
                <a:latin typeface="Lucida Sans" panose="020B0602030504020204" pitchFamily="34" charset="0"/>
                <a:cs typeface="Times New Roman" panose="02020603050405020304" pitchFamily="18" charset="0"/>
              </a:rPr>
              <a:t>tests</a:t>
            </a:r>
            <a:r>
              <a:rPr lang="en-IN" sz="900" dirty="0">
                <a:solidFill>
                  <a:sysClr val="windowText" lastClr="000000"/>
                </a:solidFill>
                <a:latin typeface="Lucida Sans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lang="en-IN" sz="900" spc="56" dirty="0">
                <a:solidFill>
                  <a:sysClr val="windowText" lastClr="000000"/>
                </a:solidFill>
                <a:latin typeface="Lucida Sans" panose="020B0602030504020204" pitchFamily="34" charset="0"/>
                <a:cs typeface="Times New Roman" panose="02020603050405020304" pitchFamily="18" charset="0"/>
              </a:rPr>
              <a:t>or</a:t>
            </a:r>
            <a:r>
              <a:rPr lang="en-IN" sz="900" dirty="0">
                <a:solidFill>
                  <a:sysClr val="windowText" lastClr="000000"/>
                </a:solidFill>
                <a:latin typeface="Lucida Sans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lang="en-IN" sz="900" spc="40" dirty="0">
                <a:solidFill>
                  <a:sysClr val="windowText" lastClr="000000"/>
                </a:solidFill>
                <a:latin typeface="Lucida Sans" panose="020B0602030504020204" pitchFamily="34" charset="0"/>
                <a:cs typeface="Times New Roman" panose="02020603050405020304" pitchFamily="18" charset="0"/>
              </a:rPr>
              <a:t>investigations on follow up</a:t>
            </a:r>
            <a:r>
              <a:rPr lang="en-IN" sz="900" spc="40" dirty="0">
                <a:latin typeface="Lucida Sans" panose="020B0602030504020204" pitchFamily="34" charset="0"/>
                <a:cs typeface="Times New Roman" panose="02020603050405020304" pitchFamily="18" charset="0"/>
              </a:rPr>
              <a:t>?</a:t>
            </a:r>
            <a:endParaRPr lang="en-IN" sz="900" dirty="0">
              <a:solidFill>
                <a:sysClr val="windowText" lastClr="000000"/>
              </a:solidFill>
              <a:latin typeface="Lucida Sans" panose="020B0602030504020204" pitchFamily="34" charset="0"/>
              <a:cs typeface="Times New Roman" panose="02020603050405020304" pitchFamily="18" charset="0"/>
            </a:endParaRPr>
          </a:p>
          <a:p>
            <a:endParaRPr lang="en-US" sz="1051" dirty="0">
              <a:latin typeface="Lucida Sans" panose="020B0602030504020204" pitchFamily="34" charset="0"/>
            </a:endParaRPr>
          </a:p>
        </p:txBody>
      </p:sp>
      <p:sp>
        <p:nvSpPr>
          <p:cNvPr id="12" name="object 33">
            <a:extLst>
              <a:ext uri="{FF2B5EF4-FFF2-40B4-BE49-F238E27FC236}">
                <a16:creationId xmlns:a16="http://schemas.microsoft.com/office/drawing/2014/main" id="{268929D9-09B3-E0B4-6D2C-14B14CE4E337}"/>
              </a:ext>
            </a:extLst>
          </p:cNvPr>
          <p:cNvSpPr/>
          <p:nvPr/>
        </p:nvSpPr>
        <p:spPr>
          <a:xfrm>
            <a:off x="1440367" y="2264919"/>
            <a:ext cx="4513842" cy="486195"/>
          </a:xfrm>
          <a:custGeom>
            <a:avLst/>
            <a:gdLst/>
            <a:ahLst/>
            <a:cxnLst/>
            <a:rect l="l" t="t" r="r" b="b"/>
            <a:pathLst>
              <a:path w="8477250" h="1370329">
                <a:moveTo>
                  <a:pt x="0" y="0"/>
                </a:moveTo>
                <a:lnTo>
                  <a:pt x="7569960" y="0"/>
                </a:lnTo>
                <a:lnTo>
                  <a:pt x="7569960" y="480521"/>
                </a:lnTo>
                <a:lnTo>
                  <a:pt x="7715532" y="878560"/>
                </a:lnTo>
                <a:lnTo>
                  <a:pt x="8026990" y="1155536"/>
                </a:lnTo>
                <a:lnTo>
                  <a:pt x="8336754" y="1317376"/>
                </a:lnTo>
                <a:lnTo>
                  <a:pt x="8477248" y="1370006"/>
                </a:lnTo>
                <a:lnTo>
                  <a:pt x="0" y="1365491"/>
                </a:lnTo>
                <a:lnTo>
                  <a:pt x="0" y="0"/>
                </a:lnTo>
                <a:close/>
              </a:path>
            </a:pathLst>
          </a:custGeom>
          <a:solidFill>
            <a:srgbClr val="F5F5F5"/>
          </a:solidFill>
        </p:spPr>
        <p:txBody>
          <a:bodyPr wrap="square" lIns="0" tIns="0" rIns="0" bIns="0" rtlCol="0"/>
          <a:lstStyle/>
          <a:p>
            <a:endParaRPr sz="927" dirty="0">
              <a:latin typeface="Lucida Sans" panose="020B0602030504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EB06A92-4B34-D4C3-DA3A-6D5C613D9A51}"/>
              </a:ext>
            </a:extLst>
          </p:cNvPr>
          <p:cNvSpPr txBox="1"/>
          <p:nvPr/>
        </p:nvSpPr>
        <p:spPr>
          <a:xfrm>
            <a:off x="1468913" y="2280657"/>
            <a:ext cx="387598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900" spc="43" dirty="0">
                <a:solidFill>
                  <a:sysClr val="windowText" lastClr="000000"/>
                </a:solidFill>
                <a:latin typeface="Lucida Sans" panose="020B0602030504020204" pitchFamily="34" charset="0"/>
                <a:cs typeface="Times New Roman" panose="02020603050405020304" pitchFamily="18" charset="0"/>
              </a:rPr>
              <a:t>Prior</a:t>
            </a:r>
            <a:r>
              <a:rPr lang="en-IN" sz="900" spc="3" dirty="0">
                <a:solidFill>
                  <a:sysClr val="windowText" lastClr="000000"/>
                </a:solidFill>
                <a:latin typeface="Lucida Sans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lang="en-IN" sz="900" spc="60" dirty="0">
                <a:solidFill>
                  <a:sysClr val="windowText" lastClr="000000"/>
                </a:solidFill>
                <a:latin typeface="Lucida Sans" panose="020B0602030504020204" pitchFamily="34" charset="0"/>
                <a:cs typeface="Times New Roman" panose="02020603050405020304" pitchFamily="18" charset="0"/>
              </a:rPr>
              <a:t>to</a:t>
            </a:r>
            <a:r>
              <a:rPr lang="en-IN" sz="900" dirty="0">
                <a:solidFill>
                  <a:sysClr val="windowText" lastClr="000000"/>
                </a:solidFill>
                <a:latin typeface="Lucida Sans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lang="en-IN" sz="900" spc="43" dirty="0">
                <a:solidFill>
                  <a:sysClr val="windowText" lastClr="000000"/>
                </a:solidFill>
                <a:latin typeface="Lucida Sans" panose="020B0602030504020204" pitchFamily="34" charset="0"/>
                <a:cs typeface="Times New Roman" panose="02020603050405020304" pitchFamily="18" charset="0"/>
              </a:rPr>
              <a:t>the</a:t>
            </a:r>
            <a:r>
              <a:rPr lang="en-IN" sz="900" dirty="0">
                <a:solidFill>
                  <a:sysClr val="windowText" lastClr="000000"/>
                </a:solidFill>
                <a:latin typeface="Lucida Sans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lang="en-IN" sz="900" spc="43" dirty="0">
                <a:solidFill>
                  <a:sysClr val="windowText" lastClr="000000"/>
                </a:solidFill>
                <a:latin typeface="Lucida Sans" panose="020B0602030504020204" pitchFamily="34" charset="0"/>
                <a:cs typeface="Times New Roman" panose="02020603050405020304" pitchFamily="18" charset="0"/>
              </a:rPr>
              <a:t>follow-</a:t>
            </a:r>
            <a:r>
              <a:rPr lang="en-IN" sz="900" spc="56" dirty="0">
                <a:solidFill>
                  <a:sysClr val="windowText" lastClr="000000"/>
                </a:solidFill>
                <a:latin typeface="Lucida Sans" panose="020B0602030504020204" pitchFamily="34" charset="0"/>
                <a:cs typeface="Times New Roman" panose="02020603050405020304" pitchFamily="18" charset="0"/>
              </a:rPr>
              <a:t>up</a:t>
            </a:r>
            <a:r>
              <a:rPr lang="en-IN" sz="900" spc="3" dirty="0">
                <a:solidFill>
                  <a:sysClr val="windowText" lastClr="000000"/>
                </a:solidFill>
                <a:latin typeface="Lucida Sans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lang="en-IN" sz="900" spc="40" dirty="0">
                <a:solidFill>
                  <a:sysClr val="windowText" lastClr="000000"/>
                </a:solidFill>
                <a:latin typeface="Lucida Sans" panose="020B0602030504020204" pitchFamily="34" charset="0"/>
                <a:cs typeface="Times New Roman" panose="02020603050405020304" pitchFamily="18" charset="0"/>
              </a:rPr>
              <a:t>appointment,</a:t>
            </a:r>
            <a:r>
              <a:rPr lang="en-IN" sz="900" dirty="0">
                <a:solidFill>
                  <a:sysClr val="windowText" lastClr="000000"/>
                </a:solidFill>
                <a:latin typeface="Lucida Sans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lang="en-IN" sz="900" spc="43" dirty="0">
                <a:solidFill>
                  <a:sysClr val="windowText" lastClr="000000"/>
                </a:solidFill>
                <a:latin typeface="Lucida Sans" panose="020B0602030504020204" pitchFamily="34" charset="0"/>
                <a:cs typeface="Times New Roman" panose="02020603050405020304" pitchFamily="18" charset="0"/>
              </a:rPr>
              <a:t>please</a:t>
            </a:r>
            <a:r>
              <a:rPr lang="en-IN" sz="900" dirty="0">
                <a:solidFill>
                  <a:sysClr val="windowText" lastClr="000000"/>
                </a:solidFill>
                <a:latin typeface="Lucida Sans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lang="en-IN" sz="900" spc="40" dirty="0">
                <a:solidFill>
                  <a:sysClr val="windowText" lastClr="000000"/>
                </a:solidFill>
                <a:latin typeface="Lucida Sans" panose="020B0602030504020204" pitchFamily="34" charset="0"/>
                <a:cs typeface="Times New Roman" panose="02020603050405020304" pitchFamily="18" charset="0"/>
              </a:rPr>
              <a:t>arrange</a:t>
            </a:r>
            <a:r>
              <a:rPr lang="en-IN" sz="900" spc="3" dirty="0">
                <a:solidFill>
                  <a:sysClr val="windowText" lastClr="000000"/>
                </a:solidFill>
                <a:latin typeface="Lucida Sans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lang="en-IN" sz="900" spc="60" dirty="0">
                <a:solidFill>
                  <a:sysClr val="windowText" lastClr="000000"/>
                </a:solidFill>
                <a:latin typeface="Lucida Sans" panose="020B0602030504020204" pitchFamily="34" charset="0"/>
                <a:cs typeface="Times New Roman" panose="02020603050405020304" pitchFamily="18" charset="0"/>
              </a:rPr>
              <a:t>to</a:t>
            </a:r>
            <a:r>
              <a:rPr lang="en-IN" sz="900" dirty="0">
                <a:solidFill>
                  <a:sysClr val="windowText" lastClr="000000"/>
                </a:solidFill>
                <a:latin typeface="Lucida Sans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lang="en-IN" sz="900" spc="43" dirty="0">
                <a:solidFill>
                  <a:sysClr val="windowText" lastClr="000000"/>
                </a:solidFill>
                <a:latin typeface="Lucida Sans" panose="020B0602030504020204" pitchFamily="34" charset="0"/>
                <a:cs typeface="Times New Roman" panose="02020603050405020304" pitchFamily="18" charset="0"/>
              </a:rPr>
              <a:t>have</a:t>
            </a:r>
            <a:r>
              <a:rPr lang="en-IN" sz="900" dirty="0">
                <a:solidFill>
                  <a:sysClr val="windowText" lastClr="000000"/>
                </a:solidFill>
                <a:latin typeface="Lucida Sans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lang="en-IN" sz="900" spc="33" dirty="0">
                <a:latin typeface="Lucida Sans" panose="020B0602030504020204" pitchFamily="34" charset="0"/>
                <a:cs typeface="Times New Roman" panose="02020603050405020304" pitchFamily="18" charset="0"/>
              </a:rPr>
              <a:t>FRESH/NEW</a:t>
            </a:r>
            <a:r>
              <a:rPr lang="en-IN" sz="900" spc="3" dirty="0">
                <a:solidFill>
                  <a:sysClr val="windowText" lastClr="000000"/>
                </a:solidFill>
                <a:latin typeface="Lucida Sans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lang="en-IN" sz="900" spc="63" dirty="0">
                <a:solidFill>
                  <a:sysClr val="windowText" lastClr="000000"/>
                </a:solidFill>
                <a:latin typeface="Lucida Sans" panose="020B0602030504020204" pitchFamily="34" charset="0"/>
                <a:cs typeface="Times New Roman" panose="02020603050405020304" pitchFamily="18" charset="0"/>
              </a:rPr>
              <a:t>X-</a:t>
            </a:r>
            <a:r>
              <a:rPr lang="en-IN" sz="900" spc="51" dirty="0">
                <a:solidFill>
                  <a:sysClr val="windowText" lastClr="000000"/>
                </a:solidFill>
                <a:latin typeface="Lucida Sans" panose="020B0602030504020204" pitchFamily="34" charset="0"/>
                <a:cs typeface="Times New Roman" panose="02020603050405020304" pitchFamily="18" charset="0"/>
              </a:rPr>
              <a:t>Rays</a:t>
            </a:r>
            <a:r>
              <a:rPr lang="en-IN" sz="900" dirty="0">
                <a:solidFill>
                  <a:sysClr val="windowText" lastClr="000000"/>
                </a:solidFill>
                <a:latin typeface="Lucida Sans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lang="en-IN" sz="900" spc="51" dirty="0">
                <a:solidFill>
                  <a:sysClr val="windowText" lastClr="000000"/>
                </a:solidFill>
                <a:latin typeface="Lucida Sans" panose="020B0602030504020204" pitchFamily="34" charset="0"/>
                <a:cs typeface="Times New Roman" panose="02020603050405020304" pitchFamily="18" charset="0"/>
              </a:rPr>
              <a:t>of</a:t>
            </a:r>
            <a:r>
              <a:rPr lang="en-IN" sz="900" dirty="0">
                <a:solidFill>
                  <a:sysClr val="windowText" lastClr="000000"/>
                </a:solidFill>
                <a:latin typeface="Lucida Sans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lang="en-IN" sz="900" spc="47" dirty="0">
                <a:solidFill>
                  <a:sysClr val="windowText" lastClr="000000"/>
                </a:solidFill>
                <a:latin typeface="Lucida Sans" panose="020B0602030504020204" pitchFamily="34" charset="0"/>
                <a:cs typeface="Times New Roman" panose="02020603050405020304" pitchFamily="18" charset="0"/>
              </a:rPr>
              <a:t>your</a:t>
            </a:r>
            <a:r>
              <a:rPr lang="en-IN" sz="900" spc="3" dirty="0">
                <a:solidFill>
                  <a:sysClr val="windowText" lastClr="000000"/>
                </a:solidFill>
                <a:latin typeface="Lucida Sans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lang="en-IN" sz="900" b="1" spc="36" dirty="0">
                <a:solidFill>
                  <a:sysClr val="windowText" lastClr="000000"/>
                </a:solidFill>
                <a:latin typeface="Lucida Sans" panose="020B0602030504020204" pitchFamily="34" charset="0"/>
                <a:cs typeface="Times New Roman" panose="02020603050405020304" pitchFamily="18" charset="0"/>
              </a:rPr>
              <a:t>pelvis </a:t>
            </a:r>
            <a:r>
              <a:rPr lang="en-IN" sz="900" b="1" spc="47" dirty="0">
                <a:solidFill>
                  <a:sysClr val="windowText" lastClr="000000"/>
                </a:solidFill>
                <a:latin typeface="Lucida Sans" panose="020B0602030504020204" pitchFamily="34" charset="0"/>
                <a:cs typeface="Times New Roman" panose="02020603050405020304" pitchFamily="18" charset="0"/>
              </a:rPr>
              <a:t>with</a:t>
            </a:r>
            <a:r>
              <a:rPr lang="en-IN" sz="900" b="1" spc="7" dirty="0">
                <a:solidFill>
                  <a:sysClr val="windowText" lastClr="000000"/>
                </a:solidFill>
                <a:latin typeface="Lucida Sans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lang="en-IN" sz="900" b="1" spc="56" dirty="0">
                <a:solidFill>
                  <a:sysClr val="windowText" lastClr="000000"/>
                </a:solidFill>
                <a:latin typeface="Lucida Sans" panose="020B0602030504020204" pitchFamily="34" charset="0"/>
                <a:cs typeface="Times New Roman" panose="02020603050405020304" pitchFamily="18" charset="0"/>
              </a:rPr>
              <a:t>both</a:t>
            </a:r>
            <a:r>
              <a:rPr lang="en-IN" sz="900" b="1" spc="7" dirty="0">
                <a:solidFill>
                  <a:sysClr val="windowText" lastClr="000000"/>
                </a:solidFill>
                <a:latin typeface="Lucida Sans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lang="en-IN" sz="900" b="1" spc="40" dirty="0">
                <a:solidFill>
                  <a:sysClr val="windowText" lastClr="000000"/>
                </a:solidFill>
                <a:latin typeface="Lucida Sans" panose="020B0602030504020204" pitchFamily="34" charset="0"/>
                <a:cs typeface="Times New Roman" panose="02020603050405020304" pitchFamily="18" charset="0"/>
              </a:rPr>
              <a:t>hips</a:t>
            </a:r>
            <a:r>
              <a:rPr lang="en-IN" sz="900" b="1" spc="7" dirty="0">
                <a:solidFill>
                  <a:sysClr val="windowText" lastClr="000000"/>
                </a:solidFill>
                <a:latin typeface="Lucida Sans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lang="en-IN" sz="900" b="1" dirty="0">
                <a:solidFill>
                  <a:sysClr val="windowText" lastClr="000000"/>
                </a:solidFill>
                <a:latin typeface="Lucida Sans" panose="020B0602030504020204" pitchFamily="34" charset="0"/>
                <a:cs typeface="Times New Roman" panose="02020603050405020304" pitchFamily="18" charset="0"/>
              </a:rPr>
              <a:t>– </a:t>
            </a:r>
            <a:r>
              <a:rPr lang="en-IN" sz="900" b="1" spc="103" dirty="0">
                <a:solidFill>
                  <a:sysClr val="windowText" lastClr="000000"/>
                </a:solidFill>
                <a:latin typeface="Lucida Sans" panose="020B0602030504020204" pitchFamily="34" charset="0"/>
                <a:cs typeface="Times New Roman" panose="02020603050405020304" pitchFamily="18" charset="0"/>
              </a:rPr>
              <a:t>AP</a:t>
            </a:r>
            <a:r>
              <a:rPr lang="en-IN" sz="900" b="1" spc="7" dirty="0">
                <a:solidFill>
                  <a:sysClr val="windowText" lastClr="000000"/>
                </a:solidFill>
                <a:latin typeface="Lucida Sans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lang="en-IN" sz="900" b="1" spc="51" dirty="0">
                <a:solidFill>
                  <a:sysClr val="windowText" lastClr="000000"/>
                </a:solidFill>
                <a:latin typeface="Lucida Sans" panose="020B0602030504020204" pitchFamily="34" charset="0"/>
                <a:cs typeface="Times New Roman" panose="02020603050405020304" pitchFamily="18" charset="0"/>
              </a:rPr>
              <a:t>and</a:t>
            </a:r>
            <a:r>
              <a:rPr lang="en-IN" sz="900" b="1" spc="7" dirty="0">
                <a:solidFill>
                  <a:sysClr val="windowText" lastClr="000000"/>
                </a:solidFill>
                <a:latin typeface="Lucida Sans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lang="en-IN" sz="900" b="1" spc="63" dirty="0">
                <a:solidFill>
                  <a:sysClr val="windowText" lastClr="000000"/>
                </a:solidFill>
                <a:latin typeface="Lucida Sans" panose="020B0602030504020204" pitchFamily="34" charset="0"/>
                <a:cs typeface="Times New Roman" panose="02020603050405020304" pitchFamily="18" charset="0"/>
              </a:rPr>
              <a:t>Frog</a:t>
            </a:r>
            <a:r>
              <a:rPr lang="en-IN" sz="900" b="1" spc="7" dirty="0">
                <a:solidFill>
                  <a:sysClr val="windowText" lastClr="000000"/>
                </a:solidFill>
                <a:latin typeface="Lucida Sans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lang="en-IN" sz="900" b="1" spc="47" dirty="0">
                <a:solidFill>
                  <a:sysClr val="windowText" lastClr="000000"/>
                </a:solidFill>
                <a:latin typeface="Lucida Sans" panose="020B0602030504020204" pitchFamily="34" charset="0"/>
                <a:cs typeface="Times New Roman" panose="02020603050405020304" pitchFamily="18" charset="0"/>
              </a:rPr>
              <a:t>leg</a:t>
            </a:r>
            <a:r>
              <a:rPr lang="en-IN" sz="900" b="1" spc="7" dirty="0">
                <a:solidFill>
                  <a:sysClr val="windowText" lastClr="000000"/>
                </a:solidFill>
                <a:latin typeface="Lucida Sans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lang="en-IN" sz="900" b="1" spc="33" dirty="0">
                <a:solidFill>
                  <a:sysClr val="windowText" lastClr="000000"/>
                </a:solidFill>
                <a:latin typeface="Lucida Sans" panose="020B0602030504020204" pitchFamily="34" charset="0"/>
                <a:cs typeface="Times New Roman" panose="02020603050405020304" pitchFamily="18" charset="0"/>
              </a:rPr>
              <a:t>lateral</a:t>
            </a:r>
            <a:r>
              <a:rPr lang="en-IN" sz="900" b="1" spc="7" dirty="0">
                <a:solidFill>
                  <a:sysClr val="windowText" lastClr="000000"/>
                </a:solidFill>
                <a:latin typeface="Lucida Sans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lang="en-IN" sz="900" b="1" dirty="0">
                <a:solidFill>
                  <a:sysClr val="windowText" lastClr="000000"/>
                </a:solidFill>
                <a:latin typeface="Lucida Sans" panose="020B0602030504020204" pitchFamily="34" charset="0"/>
                <a:cs typeface="Times New Roman" panose="02020603050405020304" pitchFamily="18" charset="0"/>
              </a:rPr>
              <a:t>views.</a:t>
            </a:r>
            <a:endParaRPr lang="en-US" sz="1051" b="1" dirty="0">
              <a:latin typeface="Lucida Sans" panose="020B0602030504020204" pitchFamily="34" charset="0"/>
            </a:endParaRPr>
          </a:p>
        </p:txBody>
      </p:sp>
      <p:sp>
        <p:nvSpPr>
          <p:cNvPr id="18" name="object 30">
            <a:extLst>
              <a:ext uri="{FF2B5EF4-FFF2-40B4-BE49-F238E27FC236}">
                <a16:creationId xmlns:a16="http://schemas.microsoft.com/office/drawing/2014/main" id="{58C5670D-0A3C-6894-9ACB-41F07AFCB9B7}"/>
              </a:ext>
            </a:extLst>
          </p:cNvPr>
          <p:cNvSpPr/>
          <p:nvPr/>
        </p:nvSpPr>
        <p:spPr>
          <a:xfrm>
            <a:off x="850366" y="2854161"/>
            <a:ext cx="4371986" cy="342807"/>
          </a:xfrm>
          <a:custGeom>
            <a:avLst/>
            <a:gdLst/>
            <a:ahLst/>
            <a:cxnLst/>
            <a:rect l="l" t="t" r="r" b="b"/>
            <a:pathLst>
              <a:path w="7296150" h="656590">
                <a:moveTo>
                  <a:pt x="7296149" y="656050"/>
                </a:moveTo>
                <a:lnTo>
                  <a:pt x="660002" y="656050"/>
                </a:lnTo>
                <a:lnTo>
                  <a:pt x="660002" y="648431"/>
                </a:lnTo>
                <a:lnTo>
                  <a:pt x="554106" y="358262"/>
                </a:lnTo>
                <a:lnTo>
                  <a:pt x="327538" y="156347"/>
                </a:lnTo>
                <a:lnTo>
                  <a:pt x="102201" y="38366"/>
                </a:lnTo>
                <a:lnTo>
                  <a:pt x="0" y="0"/>
                </a:lnTo>
                <a:lnTo>
                  <a:pt x="7207492" y="3291"/>
                </a:lnTo>
                <a:lnTo>
                  <a:pt x="7242124" y="10234"/>
                </a:lnTo>
                <a:lnTo>
                  <a:pt x="7270291" y="29212"/>
                </a:lnTo>
                <a:lnTo>
                  <a:pt x="7289223" y="57447"/>
                </a:lnTo>
                <a:lnTo>
                  <a:pt x="7296149" y="92162"/>
                </a:lnTo>
                <a:lnTo>
                  <a:pt x="7296149" y="656050"/>
                </a:lnTo>
                <a:close/>
              </a:path>
            </a:pathLst>
          </a:custGeom>
          <a:solidFill>
            <a:srgbClr val="F5F5F5"/>
          </a:solidFill>
        </p:spPr>
        <p:txBody>
          <a:bodyPr wrap="square" lIns="0" tIns="0" rIns="0" bIns="0" rtlCol="0"/>
          <a:lstStyle/>
          <a:p>
            <a:endParaRPr sz="927">
              <a:latin typeface="Lucida Sans" panose="020B0602030504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C3C5047-0AD1-90C7-F30C-83E91438780F}"/>
              </a:ext>
            </a:extLst>
          </p:cNvPr>
          <p:cNvSpPr txBox="1"/>
          <p:nvPr/>
        </p:nvSpPr>
        <p:spPr>
          <a:xfrm>
            <a:off x="1411853" y="2912115"/>
            <a:ext cx="378198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900" spc="73" dirty="0">
                <a:solidFill>
                  <a:sysClr val="windowText" lastClr="000000"/>
                </a:solidFill>
                <a:latin typeface="Lucida Sans" panose="020B0602030504020204" pitchFamily="34" charset="0"/>
                <a:cs typeface="Times New Roman" panose="02020603050405020304" pitchFamily="18" charset="0"/>
              </a:rPr>
              <a:t>What</a:t>
            </a:r>
            <a:r>
              <a:rPr lang="en-IN" sz="900" spc="-3" dirty="0">
                <a:solidFill>
                  <a:sysClr val="windowText" lastClr="000000"/>
                </a:solidFill>
                <a:latin typeface="Lucida Sans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lang="en-IN" sz="900" spc="56" dirty="0">
                <a:solidFill>
                  <a:sysClr val="windowText" lastClr="000000"/>
                </a:solidFill>
                <a:latin typeface="Lucida Sans" panose="020B0602030504020204" pitchFamily="34" charset="0"/>
                <a:cs typeface="Times New Roman" panose="02020603050405020304" pitchFamily="18" charset="0"/>
              </a:rPr>
              <a:t>can</a:t>
            </a:r>
            <a:r>
              <a:rPr lang="en-IN" sz="900" spc="-3" dirty="0">
                <a:solidFill>
                  <a:sysClr val="windowText" lastClr="000000"/>
                </a:solidFill>
                <a:latin typeface="Lucida Sans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lang="en-IN" sz="900" spc="-73" dirty="0">
                <a:solidFill>
                  <a:sysClr val="windowText" lastClr="000000"/>
                </a:solidFill>
                <a:latin typeface="Lucida Sans" panose="020B0602030504020204" pitchFamily="34" charset="0"/>
                <a:cs typeface="Times New Roman" panose="02020603050405020304" pitchFamily="18" charset="0"/>
              </a:rPr>
              <a:t>I</a:t>
            </a:r>
            <a:r>
              <a:rPr lang="en-IN" sz="900" dirty="0">
                <a:solidFill>
                  <a:sysClr val="windowText" lastClr="000000"/>
                </a:solidFill>
                <a:latin typeface="Lucida Sans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lang="en-IN" sz="900" spc="63" dirty="0">
                <a:solidFill>
                  <a:sysClr val="windowText" lastClr="000000"/>
                </a:solidFill>
                <a:latin typeface="Lucida Sans" panose="020B0602030504020204" pitchFamily="34" charset="0"/>
                <a:cs typeface="Times New Roman" panose="02020603050405020304" pitchFamily="18" charset="0"/>
              </a:rPr>
              <a:t>expect</a:t>
            </a:r>
            <a:r>
              <a:rPr lang="en-IN" sz="900" spc="-3" dirty="0">
                <a:solidFill>
                  <a:sysClr val="windowText" lastClr="000000"/>
                </a:solidFill>
                <a:latin typeface="Lucida Sans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lang="en-IN" sz="900" spc="51" dirty="0">
                <a:solidFill>
                  <a:sysClr val="windowText" lastClr="000000"/>
                </a:solidFill>
                <a:latin typeface="Lucida Sans" panose="020B0602030504020204" pitchFamily="34" charset="0"/>
                <a:cs typeface="Times New Roman" panose="02020603050405020304" pitchFamily="18" charset="0"/>
              </a:rPr>
              <a:t>during</a:t>
            </a:r>
            <a:r>
              <a:rPr lang="en-IN" sz="900" spc="-3" dirty="0">
                <a:solidFill>
                  <a:sysClr val="windowText" lastClr="000000"/>
                </a:solidFill>
                <a:latin typeface="Lucida Sans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lang="en-IN" sz="900" spc="53" dirty="0">
                <a:solidFill>
                  <a:sysClr val="windowText" lastClr="000000"/>
                </a:solidFill>
                <a:latin typeface="Lucida Sans" panose="020B0602030504020204" pitchFamily="34" charset="0"/>
                <a:cs typeface="Times New Roman" panose="02020603050405020304" pitchFamily="18" charset="0"/>
              </a:rPr>
              <a:t>follow-</a:t>
            </a:r>
            <a:r>
              <a:rPr lang="en-IN" sz="900" spc="63" dirty="0">
                <a:solidFill>
                  <a:sysClr val="windowText" lastClr="000000"/>
                </a:solidFill>
                <a:latin typeface="Lucida Sans" panose="020B0602030504020204" pitchFamily="34" charset="0"/>
                <a:cs typeface="Times New Roman" panose="02020603050405020304" pitchFamily="18" charset="0"/>
              </a:rPr>
              <a:t>up</a:t>
            </a:r>
            <a:r>
              <a:rPr lang="en-IN" sz="900" dirty="0">
                <a:solidFill>
                  <a:sysClr val="windowText" lastClr="000000"/>
                </a:solidFill>
                <a:latin typeface="Lucida Sans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lang="en-IN" sz="900" spc="56" dirty="0">
                <a:solidFill>
                  <a:sysClr val="windowText" lastClr="000000"/>
                </a:solidFill>
                <a:latin typeface="Lucida Sans" panose="020B0602030504020204" pitchFamily="34" charset="0"/>
                <a:cs typeface="Times New Roman" panose="02020603050405020304" pitchFamily="18" charset="0"/>
              </a:rPr>
              <a:t>appointments?</a:t>
            </a:r>
            <a:endParaRPr lang="en-US" sz="1051" dirty="0">
              <a:latin typeface="Lucida Sans" panose="020B0602030504020204" pitchFamily="34" charset="0"/>
            </a:endParaRPr>
          </a:p>
        </p:txBody>
      </p:sp>
      <p:sp>
        <p:nvSpPr>
          <p:cNvPr id="20" name="object 33">
            <a:extLst>
              <a:ext uri="{FF2B5EF4-FFF2-40B4-BE49-F238E27FC236}">
                <a16:creationId xmlns:a16="http://schemas.microsoft.com/office/drawing/2014/main" id="{A6A576F9-DDBD-A3C8-E722-5C3EB0A3813F}"/>
              </a:ext>
            </a:extLst>
          </p:cNvPr>
          <p:cNvSpPr/>
          <p:nvPr/>
        </p:nvSpPr>
        <p:spPr>
          <a:xfrm>
            <a:off x="1440367" y="3285169"/>
            <a:ext cx="4513842" cy="722360"/>
          </a:xfrm>
          <a:custGeom>
            <a:avLst/>
            <a:gdLst/>
            <a:ahLst/>
            <a:cxnLst/>
            <a:rect l="l" t="t" r="r" b="b"/>
            <a:pathLst>
              <a:path w="8477250" h="1370329">
                <a:moveTo>
                  <a:pt x="0" y="0"/>
                </a:moveTo>
                <a:lnTo>
                  <a:pt x="7569960" y="0"/>
                </a:lnTo>
                <a:lnTo>
                  <a:pt x="7569960" y="480521"/>
                </a:lnTo>
                <a:lnTo>
                  <a:pt x="7715532" y="878560"/>
                </a:lnTo>
                <a:lnTo>
                  <a:pt x="8026990" y="1155536"/>
                </a:lnTo>
                <a:lnTo>
                  <a:pt x="8336754" y="1317376"/>
                </a:lnTo>
                <a:lnTo>
                  <a:pt x="8477248" y="1370006"/>
                </a:lnTo>
                <a:lnTo>
                  <a:pt x="0" y="1365491"/>
                </a:lnTo>
                <a:lnTo>
                  <a:pt x="0" y="0"/>
                </a:lnTo>
                <a:close/>
              </a:path>
            </a:pathLst>
          </a:custGeom>
          <a:solidFill>
            <a:srgbClr val="F5F5F5"/>
          </a:solidFill>
        </p:spPr>
        <p:txBody>
          <a:bodyPr wrap="square" lIns="0" tIns="0" rIns="0" bIns="0" rtlCol="0"/>
          <a:lstStyle/>
          <a:p>
            <a:endParaRPr sz="927" dirty="0">
              <a:latin typeface="Lucida Sans" panose="020B0602030504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A9884CE-6CAD-4106-B07E-6023F8CA2215}"/>
              </a:ext>
            </a:extLst>
          </p:cNvPr>
          <p:cNvSpPr txBox="1"/>
          <p:nvPr/>
        </p:nvSpPr>
        <p:spPr>
          <a:xfrm>
            <a:off x="1430702" y="3275609"/>
            <a:ext cx="3924626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900" dirty="0">
                <a:latin typeface="Lucida Sans" panose="020B0602030504020204" pitchFamily="34" charset="0"/>
                <a:cs typeface="Times New Roman" panose="02020603050405020304" pitchFamily="18" charset="0"/>
              </a:rPr>
              <a:t>After reviewing the new investigations</a:t>
            </a:r>
            <a:br>
              <a:rPr lang="en-IN" sz="900" dirty="0">
                <a:latin typeface="Lucida Sans" panose="020B0602030504020204" pitchFamily="34" charset="0"/>
                <a:cs typeface="Times New Roman" panose="02020603050405020304" pitchFamily="18" charset="0"/>
              </a:rPr>
            </a:br>
            <a:r>
              <a:rPr lang="en-IN" sz="900" b="1" dirty="0">
                <a:latin typeface="Lucida Sans" panose="020B0602030504020204" pitchFamily="34" charset="0"/>
                <a:cs typeface="Times New Roman" panose="02020603050405020304" pitchFamily="18" charset="0"/>
              </a:rPr>
              <a:t>A)</a:t>
            </a:r>
            <a:r>
              <a:rPr lang="en-IN" sz="900" dirty="0">
                <a:latin typeface="Lucida Sans" panose="020B0602030504020204" pitchFamily="34" charset="0"/>
                <a:cs typeface="Times New Roman" panose="02020603050405020304" pitchFamily="18" charset="0"/>
              </a:rPr>
              <a:t> if the patient is responding well with more than 70% pain relief, oral bisphosphonate therapy will be continued.</a:t>
            </a:r>
            <a:endParaRPr lang="en-IN" sz="900" b="1" dirty="0">
              <a:latin typeface="Lucida Sans" panose="020B0602030504020204" pitchFamily="34" charset="0"/>
              <a:cs typeface="Times New Roman" panose="02020603050405020304" pitchFamily="18" charset="0"/>
            </a:endParaRPr>
          </a:p>
          <a:p>
            <a:r>
              <a:rPr lang="en-IN" sz="900" b="1" dirty="0">
                <a:latin typeface="Lucida Sans" panose="020B0602030504020204" pitchFamily="34" charset="0"/>
                <a:cs typeface="Times New Roman" panose="02020603050405020304" pitchFamily="18" charset="0"/>
              </a:rPr>
              <a:t>B)</a:t>
            </a:r>
            <a:r>
              <a:rPr lang="en-IN" sz="900" dirty="0">
                <a:latin typeface="Lucida Sans" panose="020B0602030504020204" pitchFamily="34" charset="0"/>
                <a:cs typeface="Times New Roman" panose="02020603050405020304" pitchFamily="18" charset="0"/>
              </a:rPr>
              <a:t> If not responding adequately, a supplementary early extra booster dose of Zoledronic acid may be recommended </a:t>
            </a:r>
            <a:endParaRPr lang="en-US" sz="900" b="1" dirty="0">
              <a:latin typeface="Lucida Sans" panose="020B0602030504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5" name="object 30">
            <a:extLst>
              <a:ext uri="{FF2B5EF4-FFF2-40B4-BE49-F238E27FC236}">
                <a16:creationId xmlns:a16="http://schemas.microsoft.com/office/drawing/2014/main" id="{20F43203-FF4D-A700-F436-9361548ADEEB}"/>
              </a:ext>
            </a:extLst>
          </p:cNvPr>
          <p:cNvSpPr/>
          <p:nvPr/>
        </p:nvSpPr>
        <p:spPr>
          <a:xfrm>
            <a:off x="850365" y="4077411"/>
            <a:ext cx="4444532" cy="334153"/>
          </a:xfrm>
          <a:custGeom>
            <a:avLst/>
            <a:gdLst/>
            <a:ahLst/>
            <a:cxnLst/>
            <a:rect l="l" t="t" r="r" b="b"/>
            <a:pathLst>
              <a:path w="7296150" h="656590">
                <a:moveTo>
                  <a:pt x="7296149" y="656050"/>
                </a:moveTo>
                <a:lnTo>
                  <a:pt x="660002" y="656050"/>
                </a:lnTo>
                <a:lnTo>
                  <a:pt x="660002" y="648431"/>
                </a:lnTo>
                <a:lnTo>
                  <a:pt x="554106" y="358262"/>
                </a:lnTo>
                <a:lnTo>
                  <a:pt x="327538" y="156347"/>
                </a:lnTo>
                <a:lnTo>
                  <a:pt x="102201" y="38366"/>
                </a:lnTo>
                <a:lnTo>
                  <a:pt x="0" y="0"/>
                </a:lnTo>
                <a:lnTo>
                  <a:pt x="7207492" y="3291"/>
                </a:lnTo>
                <a:lnTo>
                  <a:pt x="7242124" y="10234"/>
                </a:lnTo>
                <a:lnTo>
                  <a:pt x="7270291" y="29212"/>
                </a:lnTo>
                <a:lnTo>
                  <a:pt x="7289223" y="57447"/>
                </a:lnTo>
                <a:lnTo>
                  <a:pt x="7296149" y="92162"/>
                </a:lnTo>
                <a:lnTo>
                  <a:pt x="7296149" y="656050"/>
                </a:lnTo>
                <a:close/>
              </a:path>
            </a:pathLst>
          </a:custGeom>
          <a:solidFill>
            <a:srgbClr val="F5F5F5"/>
          </a:solidFill>
        </p:spPr>
        <p:txBody>
          <a:bodyPr wrap="square" lIns="0" tIns="0" rIns="0" bIns="0" rtlCol="0"/>
          <a:lstStyle/>
          <a:p>
            <a:endParaRPr sz="927">
              <a:latin typeface="Lucida Sans" panose="020B0602030504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2788EA6-D67D-4BD1-F6D1-F228BA6B5BD9}"/>
              </a:ext>
            </a:extLst>
          </p:cNvPr>
          <p:cNvSpPr txBox="1"/>
          <p:nvPr/>
        </p:nvSpPr>
        <p:spPr>
          <a:xfrm>
            <a:off x="1412659" y="4143684"/>
            <a:ext cx="347954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latin typeface="Lucida Sans" panose="020B0602030504020204" pitchFamily="34" charset="0"/>
                <a:cs typeface="Times New Roman" panose="02020603050405020304" pitchFamily="18" charset="0"/>
              </a:rPr>
              <a:t>When do you advise for surgery? </a:t>
            </a:r>
          </a:p>
        </p:txBody>
      </p:sp>
      <p:sp>
        <p:nvSpPr>
          <p:cNvPr id="27" name="object 33">
            <a:extLst>
              <a:ext uri="{FF2B5EF4-FFF2-40B4-BE49-F238E27FC236}">
                <a16:creationId xmlns:a16="http://schemas.microsoft.com/office/drawing/2014/main" id="{CFBDDB22-1D97-86F7-7A7E-5244141FDBB5}"/>
              </a:ext>
            </a:extLst>
          </p:cNvPr>
          <p:cNvSpPr/>
          <p:nvPr/>
        </p:nvSpPr>
        <p:spPr>
          <a:xfrm>
            <a:off x="1440367" y="4476100"/>
            <a:ext cx="4513842" cy="505697"/>
          </a:xfrm>
          <a:custGeom>
            <a:avLst/>
            <a:gdLst/>
            <a:ahLst/>
            <a:cxnLst/>
            <a:rect l="l" t="t" r="r" b="b"/>
            <a:pathLst>
              <a:path w="8477250" h="1370329">
                <a:moveTo>
                  <a:pt x="0" y="0"/>
                </a:moveTo>
                <a:lnTo>
                  <a:pt x="7569960" y="0"/>
                </a:lnTo>
                <a:lnTo>
                  <a:pt x="7569960" y="480521"/>
                </a:lnTo>
                <a:lnTo>
                  <a:pt x="7715532" y="878560"/>
                </a:lnTo>
                <a:lnTo>
                  <a:pt x="8026990" y="1155536"/>
                </a:lnTo>
                <a:lnTo>
                  <a:pt x="8336754" y="1317376"/>
                </a:lnTo>
                <a:lnTo>
                  <a:pt x="8477248" y="1370006"/>
                </a:lnTo>
                <a:lnTo>
                  <a:pt x="0" y="1365491"/>
                </a:lnTo>
                <a:lnTo>
                  <a:pt x="0" y="0"/>
                </a:lnTo>
                <a:close/>
              </a:path>
            </a:pathLst>
          </a:custGeom>
          <a:solidFill>
            <a:srgbClr val="F5F5F5"/>
          </a:solidFill>
        </p:spPr>
        <p:txBody>
          <a:bodyPr wrap="square" lIns="0" tIns="0" rIns="0" bIns="0" rtlCol="0"/>
          <a:lstStyle/>
          <a:p>
            <a:endParaRPr sz="927" dirty="0">
              <a:latin typeface="Lucida Sans" panose="020B0602030504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AF189F5-139A-42AA-DA1B-1F29AA85B398}"/>
              </a:ext>
            </a:extLst>
          </p:cNvPr>
          <p:cNvSpPr txBox="1"/>
          <p:nvPr/>
        </p:nvSpPr>
        <p:spPr>
          <a:xfrm>
            <a:off x="1440367" y="4482218"/>
            <a:ext cx="3924625" cy="669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900" dirty="0">
                <a:latin typeface="Lucida Sans" panose="020B0602030504020204" pitchFamily="34" charset="0"/>
                <a:cs typeface="Times New Roman" panose="02020603050405020304" pitchFamily="18" charset="0"/>
              </a:rPr>
              <a:t>We advise surgery for patients who do not respond to bisphosphonate therapy and whose lifestyle, daily activities &amp; quality of life are significantly restricted or hindered by pain.</a:t>
            </a:r>
            <a:endParaRPr lang="en-US" sz="900" dirty="0">
              <a:latin typeface="Lucida Sans" panose="020B0602030504020204" pitchFamily="34" charset="0"/>
              <a:cs typeface="Times New Roman" panose="02020603050405020304" pitchFamily="18" charset="0"/>
            </a:endParaRPr>
          </a:p>
          <a:p>
            <a:endParaRPr lang="en-US" sz="1051" dirty="0">
              <a:latin typeface="Lucida Sans" panose="020B0602030504020204" pitchFamily="34" charset="0"/>
            </a:endParaRPr>
          </a:p>
        </p:txBody>
      </p:sp>
      <p:pic>
        <p:nvPicPr>
          <p:cNvPr id="2" name="object 34">
            <a:extLst>
              <a:ext uri="{FF2B5EF4-FFF2-40B4-BE49-F238E27FC236}">
                <a16:creationId xmlns:a16="http://schemas.microsoft.com/office/drawing/2014/main" id="{52D3F2AA-929D-7095-3142-0CC5F410086B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029692" y="1664268"/>
            <a:ext cx="850295" cy="1169711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3933C844-E970-D83C-6EB8-ED91EA7651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2901" y="147728"/>
            <a:ext cx="5324195" cy="285147"/>
          </a:xfrm>
        </p:spPr>
        <p:txBody>
          <a:bodyPr>
            <a:noAutofit/>
          </a:bodyPr>
          <a:lstStyle/>
          <a:p>
            <a:r>
              <a:rPr lang="en-US" sz="2000" dirty="0">
                <a:latin typeface="Lucida Sans" panose="020B0602030504020204" pitchFamily="34" charset="0"/>
                <a:cs typeface="Times New Roman" panose="02020603050405020304" pitchFamily="18" charset="0"/>
              </a:rPr>
              <a:t>FAQ’S OF BISPHOSPHONATE THERAPY: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FB55F4C-3978-FF2E-AF3A-2F7ACB360926}"/>
              </a:ext>
            </a:extLst>
          </p:cNvPr>
          <p:cNvSpPr/>
          <p:nvPr/>
        </p:nvSpPr>
        <p:spPr>
          <a:xfrm>
            <a:off x="5272650" y="1341152"/>
            <a:ext cx="299387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Lucida Sans" panose="020B0602030504020204" pitchFamily="34" charset="0"/>
              </a:rPr>
              <a:t>A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Lucida Sans" panose="020B0602030504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25E09F6-1A75-39C1-8414-8462DA442313}"/>
              </a:ext>
            </a:extLst>
          </p:cNvPr>
          <p:cNvSpPr/>
          <p:nvPr/>
        </p:nvSpPr>
        <p:spPr>
          <a:xfrm>
            <a:off x="5272651" y="2401244"/>
            <a:ext cx="299387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Lucida Sans" panose="020B0602030504020204" pitchFamily="34" charset="0"/>
              </a:rPr>
              <a:t>A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Lucida Sans" panose="020B0602030504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EF81BCD-E367-FC38-D580-E6CB313649A3}"/>
              </a:ext>
            </a:extLst>
          </p:cNvPr>
          <p:cNvSpPr/>
          <p:nvPr/>
        </p:nvSpPr>
        <p:spPr>
          <a:xfrm>
            <a:off x="5294889" y="3586552"/>
            <a:ext cx="299387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Lucida Sans" panose="020B0602030504020204" pitchFamily="34" charset="0"/>
              </a:rPr>
              <a:t>A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Lucida Sans" panose="020B060203050402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B5F47F5-5506-F21F-05D4-5FF5AF072EF5}"/>
              </a:ext>
            </a:extLst>
          </p:cNvPr>
          <p:cNvSpPr/>
          <p:nvPr/>
        </p:nvSpPr>
        <p:spPr>
          <a:xfrm>
            <a:off x="5294891" y="4616934"/>
            <a:ext cx="299387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Lucida Sans" panose="020B0602030504020204" pitchFamily="34" charset="0"/>
              </a:rPr>
              <a:t>A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Lucida Sans" panose="020B0602030504020204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090318E-26BB-C422-6D10-88B5E9DAB46D}"/>
              </a:ext>
            </a:extLst>
          </p:cNvPr>
          <p:cNvSpPr/>
          <p:nvPr/>
        </p:nvSpPr>
        <p:spPr>
          <a:xfrm>
            <a:off x="1244006" y="1730332"/>
            <a:ext cx="137918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Lucida Sans" panose="020B0602030504020204" pitchFamily="34" charset="0"/>
              </a:rPr>
              <a:t>Q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Lucida Sans" panose="020B060203050402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ACBD91A-6CEE-B79A-C4E6-53740472B881}"/>
              </a:ext>
            </a:extLst>
          </p:cNvPr>
          <p:cNvSpPr/>
          <p:nvPr/>
        </p:nvSpPr>
        <p:spPr>
          <a:xfrm>
            <a:off x="1245421" y="4021297"/>
            <a:ext cx="137918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Lucida Sans" panose="020B0602030504020204" pitchFamily="34" charset="0"/>
              </a:rPr>
              <a:t>Q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Lucida Sans" panose="020B0602030504020204" pitchFamily="34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7CFC897-8199-0AE7-8FFA-985A40A9D4FC}"/>
              </a:ext>
            </a:extLst>
          </p:cNvPr>
          <p:cNvSpPr/>
          <p:nvPr/>
        </p:nvSpPr>
        <p:spPr>
          <a:xfrm>
            <a:off x="1245421" y="2807817"/>
            <a:ext cx="137918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Lucida Sans" panose="020B0602030504020204" pitchFamily="34" charset="0"/>
              </a:rPr>
              <a:t>Q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Lucida Sans" panose="020B0602030504020204" pitchFamily="34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3DB15AAC-7BF5-01F8-DAAD-F181AEF31B0E}"/>
              </a:ext>
            </a:extLst>
          </p:cNvPr>
          <p:cNvSpPr/>
          <p:nvPr/>
        </p:nvSpPr>
        <p:spPr>
          <a:xfrm>
            <a:off x="1256949" y="711238"/>
            <a:ext cx="137918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Lucida Sans" panose="020B0602030504020204" pitchFamily="34" charset="0"/>
              </a:rPr>
              <a:t>Q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Lucida Sans" panose="020B0602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4005605"/>
      </p:ext>
    </p:extLst>
  </p:cSld>
  <p:clrMapOvr>
    <a:masterClrMapping/>
  </p:clrMapOvr>
</p:sld>
</file>

<file path=ppt/theme/theme1.xml><?xml version="1.0" encoding="utf-8"?>
<a:theme xmlns:a="http://schemas.openxmlformats.org/drawingml/2006/main" name="Juliet templat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4602</TotalTime>
  <Words>1505</Words>
  <Application>Microsoft Office PowerPoint</Application>
  <PresentationFormat>Custom</PresentationFormat>
  <Paragraphs>122</Paragraphs>
  <Slides>15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4" baseType="lpstr">
      <vt:lpstr>Times New Roman</vt:lpstr>
      <vt:lpstr>Arial</vt:lpstr>
      <vt:lpstr>Tahoma</vt:lpstr>
      <vt:lpstr>Trebuchet MS</vt:lpstr>
      <vt:lpstr>Lucida Sans</vt:lpstr>
      <vt:lpstr>Montserrat Light</vt:lpstr>
      <vt:lpstr>Montserrat ExtraBold</vt:lpstr>
      <vt:lpstr>Arial MT</vt:lpstr>
      <vt:lpstr>Juliet template</vt:lpstr>
      <vt:lpstr>RESOLUTION OF AVASCULAR NECROSIS  OF THE HIP WITH INNOVATIVE MEDICAL TREATMENT  AVOID HIP REPLACEMENT, DECOMPRESSION, DRILLING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FAQ’S OF BISPHOSPHONATE THERAPY:</vt:lpstr>
      <vt:lpstr>FAQ’S OF BISPHOSPHONATE THERAPY:</vt:lpstr>
      <vt:lpstr>Post treatment results after 3 years </vt:lpstr>
      <vt:lpstr>Post treatment results after 3 years 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>https://www.freepptbackgrounds.net</HyperlinkBase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Free PPT Backgrounds</dc:title>
  <dc:subject>Powerpoint and Google Slides</dc:subject>
  <dc:creator>Freepptbackgrounds.net</dc:creator>
  <cp:keywords>powerpoint, template, google, slide, backgrounds</cp:keywords>
  <dc:description>Download free Powerpoint Backgrounds and Templates</dc:description>
  <cp:lastModifiedBy>Blossom Fernandes</cp:lastModifiedBy>
  <cp:revision>130</cp:revision>
  <cp:lastPrinted>2025-07-11T09:27:14Z</cp:lastPrinted>
  <dcterms:modified xsi:type="dcterms:W3CDTF">2025-09-08T10:43:08Z</dcterms:modified>
  <cp:category>Powerpoint and Google Slide Templates</cp:category>
</cp:coreProperties>
</file>